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8" r:id="rId3"/>
    <p:sldId id="257" r:id="rId4"/>
    <p:sldId id="260" r:id="rId5"/>
    <p:sldId id="259" r:id="rId6"/>
    <p:sldId id="261" r:id="rId7"/>
    <p:sldId id="263" r:id="rId8"/>
    <p:sldId id="265" r:id="rId9"/>
    <p:sldId id="262" r:id="rId10"/>
    <p:sldId id="268" r:id="rId11"/>
    <p:sldId id="266" r:id="rId12"/>
    <p:sldId id="267"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CC"/>
    <a:srgbClr val="FFFF00"/>
    <a:srgbClr val="FFFFFF"/>
    <a:srgbClr val="000066"/>
    <a:srgbClr val="FF0066"/>
    <a:srgbClr val="3F952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33" autoAdjust="0"/>
    <p:restoredTop sz="94667"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48" y="1794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2B18FB-D2A3-4F71-A909-6FBF5FCCC899}" type="datetimeFigureOut">
              <a:rPr lang="en-US" smtClean="0"/>
              <a:pPr/>
              <a:t>7/9/2010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CB90C0-E6C7-4C66-B2E3-CE846DABC13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CB90C0-E6C7-4C66-B2E3-CE846DABC13C}"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885AC2-43FC-48EA-9E14-BA4A4B2FF060}" type="datetimeFigureOut">
              <a:rPr lang="en-US" smtClean="0"/>
              <a:pPr/>
              <a:t>7/9/2010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D48D48-6B05-431E-912D-EDA3235714F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885AC2-43FC-48EA-9E14-BA4A4B2FF060}" type="datetimeFigureOut">
              <a:rPr lang="en-US" smtClean="0"/>
              <a:pPr/>
              <a:t>7/9/2010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D48D48-6B05-431E-912D-EDA3235714F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885AC2-43FC-48EA-9E14-BA4A4B2FF060}" type="datetimeFigureOut">
              <a:rPr lang="en-US" smtClean="0"/>
              <a:pPr/>
              <a:t>7/9/2010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D48D48-6B05-431E-912D-EDA3235714F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885AC2-43FC-48EA-9E14-BA4A4B2FF060}" type="datetimeFigureOut">
              <a:rPr lang="en-US" smtClean="0"/>
              <a:pPr/>
              <a:t>7/9/2010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D48D48-6B05-431E-912D-EDA3235714F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885AC2-43FC-48EA-9E14-BA4A4B2FF060}" type="datetimeFigureOut">
              <a:rPr lang="en-US" smtClean="0"/>
              <a:pPr/>
              <a:t>7/9/2010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1D48D48-6B05-431E-912D-EDA3235714F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885AC2-43FC-48EA-9E14-BA4A4B2FF060}" type="datetimeFigureOut">
              <a:rPr lang="en-US" smtClean="0"/>
              <a:pPr/>
              <a:t>7/9/2010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1D48D48-6B05-431E-912D-EDA3235714F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885AC2-43FC-48EA-9E14-BA4A4B2FF060}" type="datetimeFigureOut">
              <a:rPr lang="en-US" smtClean="0"/>
              <a:pPr/>
              <a:t>7/9/2010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1D48D48-6B05-431E-912D-EDA3235714F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885AC2-43FC-48EA-9E14-BA4A4B2FF060}" type="datetimeFigureOut">
              <a:rPr lang="en-US" smtClean="0"/>
              <a:pPr/>
              <a:t>7/9/2010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1D48D48-6B05-431E-912D-EDA3235714F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85AC2-43FC-48EA-9E14-BA4A4B2FF060}" type="datetimeFigureOut">
              <a:rPr lang="en-US" smtClean="0"/>
              <a:pPr/>
              <a:t>7/9/2010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1D48D48-6B05-431E-912D-EDA3235714F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885AC2-43FC-48EA-9E14-BA4A4B2FF060}" type="datetimeFigureOut">
              <a:rPr lang="en-US" smtClean="0"/>
              <a:pPr/>
              <a:t>7/9/2010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1D48D48-6B05-431E-912D-EDA3235714F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885AC2-43FC-48EA-9E14-BA4A4B2FF060}" type="datetimeFigureOut">
              <a:rPr lang="en-US" smtClean="0"/>
              <a:pPr/>
              <a:t>7/9/2010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1D48D48-6B05-431E-912D-EDA3235714F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885AC2-43FC-48EA-9E14-BA4A4B2FF060}" type="datetimeFigureOut">
              <a:rPr lang="en-US" smtClean="0"/>
              <a:pPr/>
              <a:t>7/9/2010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D48D48-6B05-431E-912D-EDA3235714F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lenntech.com/periodic/elements/mn.htm" TargetMode="External"/><Relationship Id="rId7" Type="http://schemas.openxmlformats.org/officeDocument/2006/relationships/hyperlink" Target="http://www.baysoundings.com/sum02/behind.html" TargetMode="External"/><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hyperlink" Target="http://en.wikipedia.org/wiki/Coal_mining" TargetMode="External"/><Relationship Id="rId5" Type="http://schemas.openxmlformats.org/officeDocument/2006/relationships/hyperlink" Target="http://www.ourphosphaterisk.com/issues" TargetMode="External"/><Relationship Id="rId4" Type="http://schemas.openxmlformats.org/officeDocument/2006/relationships/hyperlink" Target="http://www.ourphosphaterisk.com/issues/health-risk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earth2_medium.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762000" y="762000"/>
            <a:ext cx="7772400" cy="1470025"/>
          </a:xfrm>
        </p:spPr>
        <p:txBody>
          <a:bodyPr>
            <a:normAutofit/>
          </a:bodyPr>
          <a:lstStyle/>
          <a:p>
            <a:r>
              <a:rPr lang="en-US" sz="6600" dirty="0" smtClean="0">
                <a:solidFill>
                  <a:schemeClr val="bg1"/>
                </a:solidFill>
                <a:latin typeface="Aharoni" pitchFamily="2" charset="-79"/>
                <a:cs typeface="Aharoni" pitchFamily="2" charset="-79"/>
              </a:rPr>
              <a:t>EARTH SCIENCE</a:t>
            </a:r>
            <a:endParaRPr lang="en-US" sz="6600" dirty="0">
              <a:solidFill>
                <a:schemeClr val="bg1"/>
              </a:solidFill>
              <a:latin typeface="Aharoni" pitchFamily="2" charset="-79"/>
              <a:cs typeface="Aharoni" pitchFamily="2" charset="-79"/>
            </a:endParaRPr>
          </a:p>
        </p:txBody>
      </p:sp>
      <p:sp>
        <p:nvSpPr>
          <p:cNvPr id="3" name="Subtitle 2"/>
          <p:cNvSpPr>
            <a:spLocks noGrp="1"/>
          </p:cNvSpPr>
          <p:nvPr>
            <p:ph type="subTitle" idx="1"/>
          </p:nvPr>
        </p:nvSpPr>
        <p:spPr>
          <a:xfrm>
            <a:off x="381000" y="3886200"/>
            <a:ext cx="4953000" cy="1752600"/>
          </a:xfrm>
        </p:spPr>
        <p:txBody>
          <a:bodyPr>
            <a:normAutofit/>
          </a:bodyPr>
          <a:lstStyle/>
          <a:p>
            <a:r>
              <a:rPr lang="en-US" dirty="0" smtClean="0">
                <a:solidFill>
                  <a:schemeClr val="bg1"/>
                </a:solidFill>
                <a:latin typeface="Berlin Sans FB Demi" pitchFamily="34" charset="0"/>
              </a:rPr>
              <a:t>Nicole Lim </a:t>
            </a:r>
          </a:p>
          <a:p>
            <a:r>
              <a:rPr lang="en-US" dirty="0" smtClean="0">
                <a:solidFill>
                  <a:schemeClr val="bg1"/>
                </a:solidFill>
                <a:latin typeface="Berlin Sans FB Demi" pitchFamily="34" charset="0"/>
              </a:rPr>
              <a:t>Daphne </a:t>
            </a:r>
            <a:r>
              <a:rPr lang="en-US" dirty="0" err="1" smtClean="0">
                <a:solidFill>
                  <a:schemeClr val="bg1"/>
                </a:solidFill>
                <a:latin typeface="Berlin Sans FB Demi" pitchFamily="34" charset="0"/>
              </a:rPr>
              <a:t>Abella</a:t>
            </a:r>
            <a:endParaRPr lang="en-US" dirty="0" smtClean="0">
              <a:solidFill>
                <a:schemeClr val="bg1"/>
              </a:solidFill>
              <a:latin typeface="Berlin Sans FB Demi" pitchFamily="34" charset="0"/>
            </a:endParaRPr>
          </a:p>
          <a:p>
            <a:r>
              <a:rPr lang="en-US" dirty="0" smtClean="0">
                <a:solidFill>
                  <a:schemeClr val="bg1"/>
                </a:solidFill>
                <a:latin typeface="Berlin Sans FB Demi" pitchFamily="34" charset="0"/>
              </a:rPr>
              <a:t>Samuel </a:t>
            </a:r>
            <a:r>
              <a:rPr lang="en-US" dirty="0" err="1" smtClean="0">
                <a:solidFill>
                  <a:schemeClr val="bg1"/>
                </a:solidFill>
                <a:latin typeface="Berlin Sans FB Demi" pitchFamily="34" charset="0"/>
              </a:rPr>
              <a:t>Amaro</a:t>
            </a:r>
            <a:endParaRPr lang="en-US" dirty="0" smtClean="0">
              <a:solidFill>
                <a:schemeClr val="bg1"/>
              </a:solidFill>
              <a:latin typeface="Berlin Sans FB Demi" pitchFamily="34" charset="0"/>
            </a:endParaRPr>
          </a:p>
          <a:p>
            <a:endParaRPr lang="en-US" dirty="0">
              <a:solidFill>
                <a:schemeClr val="bg1"/>
              </a:solidFill>
              <a:latin typeface="Berlin Sans FB Demi" pitchFamily="34" charset="0"/>
            </a:endParaRPr>
          </a:p>
        </p:txBody>
      </p:sp>
      <p:sp>
        <p:nvSpPr>
          <p:cNvPr id="4" name="TextBox 3"/>
          <p:cNvSpPr txBox="1"/>
          <p:nvPr/>
        </p:nvSpPr>
        <p:spPr>
          <a:xfrm>
            <a:off x="5562600" y="4572000"/>
            <a:ext cx="3048000" cy="1077218"/>
          </a:xfrm>
          <a:prstGeom prst="rect">
            <a:avLst/>
          </a:prstGeom>
          <a:noFill/>
        </p:spPr>
        <p:txBody>
          <a:bodyPr wrap="square" rtlCol="0">
            <a:spAutoFit/>
          </a:bodyPr>
          <a:lstStyle/>
          <a:p>
            <a:r>
              <a:rPr lang="en-US" sz="3200" dirty="0" smtClean="0">
                <a:solidFill>
                  <a:schemeClr val="bg1"/>
                </a:solidFill>
                <a:latin typeface="Berlin Sans FB Demi" pitchFamily="34" charset="0"/>
              </a:rPr>
              <a:t>Ms. Charity </a:t>
            </a:r>
            <a:r>
              <a:rPr lang="en-US" sz="3200" dirty="0" err="1" smtClean="0">
                <a:solidFill>
                  <a:schemeClr val="bg1"/>
                </a:solidFill>
                <a:latin typeface="Berlin Sans FB Demi" pitchFamily="34" charset="0"/>
              </a:rPr>
              <a:t>Mulig</a:t>
            </a:r>
            <a:endParaRPr lang="en-US" sz="3200" dirty="0">
              <a:solidFill>
                <a:schemeClr val="bg1"/>
              </a:solidFill>
              <a:latin typeface="Berlin Sans FB Demi" pitchFamily="34" charset="0"/>
            </a:endParaRPr>
          </a:p>
        </p:txBody>
      </p:sp>
      <p:sp>
        <p:nvSpPr>
          <p:cNvPr id="7" name="TextBox 6"/>
          <p:cNvSpPr txBox="1"/>
          <p:nvPr/>
        </p:nvSpPr>
        <p:spPr>
          <a:xfrm>
            <a:off x="1143000" y="5867400"/>
            <a:ext cx="3581400" cy="523220"/>
          </a:xfrm>
          <a:prstGeom prst="rect">
            <a:avLst/>
          </a:prstGeom>
          <a:noFill/>
        </p:spPr>
        <p:txBody>
          <a:bodyPr wrap="square" rtlCol="0">
            <a:spAutoFit/>
          </a:bodyPr>
          <a:lstStyle/>
          <a:p>
            <a:r>
              <a:rPr lang="en-US" sz="2800" dirty="0" smtClean="0">
                <a:solidFill>
                  <a:schemeClr val="bg1"/>
                </a:solidFill>
              </a:rPr>
              <a:t>          </a:t>
            </a:r>
            <a:r>
              <a:rPr lang="en-US" sz="2800" dirty="0" smtClean="0">
                <a:solidFill>
                  <a:schemeClr val="bg1"/>
                </a:solidFill>
                <a:latin typeface="Berlin Sans FB Demi" pitchFamily="34" charset="0"/>
              </a:rPr>
              <a:t>Amethyst-I</a:t>
            </a:r>
            <a:endParaRPr lang="en-US" sz="2800" dirty="0">
              <a:solidFill>
                <a:schemeClr val="bg1"/>
              </a:solidFill>
              <a:latin typeface="Berlin Sans FB Demi" pitchFamily="34" charset="0"/>
            </a:endParaRPr>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ppt_w</p:attrName>
                                        </p:attrNameLst>
                                      </p:cBhvr>
                                      <p:tavLst>
                                        <p:tav tm="0" fmla="#ppt_w*sin(2.5*pi*$)">
                                          <p:val>
                                            <p:fltVal val="0"/>
                                          </p:val>
                                        </p:tav>
                                        <p:tav tm="100000">
                                          <p:val>
                                            <p:fltVal val="1"/>
                                          </p:val>
                                        </p:tav>
                                      </p:tavLst>
                                    </p:anim>
                                    <p:anim calcmode="lin" valueType="num">
                                      <p:cBhvr>
                                        <p:cTn id="9" dur="1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8" presetClass="entr" presetSubtype="0" accel="5000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0"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31" dur="1000" fill="hold"/>
                                        <p:tgtEl>
                                          <p:spTgt spid="4"/>
                                        </p:tgtEl>
                                        <p:attrNameLst>
                                          <p:attrName>ppt_y</p:attrName>
                                        </p:attrNameLst>
                                      </p:cBhvr>
                                      <p:tavLst>
                                        <p:tav tm="0">
                                          <p:val>
                                            <p:strVal val="#ppt_y"/>
                                          </p:val>
                                        </p:tav>
                                        <p:tav tm="100000">
                                          <p:val>
                                            <p:strVal val="#ppt_y"/>
                                          </p:val>
                                        </p:tav>
                                      </p:tavLst>
                                    </p:anim>
                                    <p:animEffect transition="in" filter="fade">
                                      <p:cBhvr>
                                        <p:cTn id="32" dur="10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lorida%20-%20Phosphate%20Mining.jpg"/>
          <p:cNvPicPr>
            <a:picLocks noChangeAspect="1"/>
          </p:cNvPicPr>
          <p:nvPr/>
        </p:nvPicPr>
        <p:blipFill>
          <a:blip r:embed="rId2"/>
          <a:stretch>
            <a:fillRect/>
          </a:stretch>
        </p:blipFill>
        <p:spPr>
          <a:xfrm>
            <a:off x="1" y="0"/>
            <a:ext cx="9129974" cy="6858000"/>
          </a:xfrm>
          <a:prstGeom prst="rect">
            <a:avLst/>
          </a:prstGeom>
        </p:spPr>
      </p:pic>
      <p:sp>
        <p:nvSpPr>
          <p:cNvPr id="2" name="Title 1"/>
          <p:cNvSpPr>
            <a:spLocks noGrp="1"/>
          </p:cNvSpPr>
          <p:nvPr>
            <p:ph type="title"/>
          </p:nvPr>
        </p:nvSpPr>
        <p:spPr>
          <a:xfrm>
            <a:off x="457200" y="274638"/>
            <a:ext cx="8229600" cy="563562"/>
          </a:xfrm>
        </p:spPr>
        <p:txBody>
          <a:bodyPr>
            <a:noAutofit/>
          </a:bodyPr>
          <a:lstStyle/>
          <a:p>
            <a:r>
              <a:rPr lang="en-US" sz="4000" dirty="0" smtClean="0">
                <a:solidFill>
                  <a:schemeClr val="bg1"/>
                </a:solidFill>
                <a:latin typeface="Century Gothic" pitchFamily="34" charset="0"/>
              </a:rPr>
              <a:t>Cost of Mining</a:t>
            </a:r>
            <a:endParaRPr lang="en-US" sz="4000" dirty="0">
              <a:solidFill>
                <a:schemeClr val="bg1"/>
              </a:solidFill>
              <a:latin typeface="Century Gothic" pitchFamily="34" charset="0"/>
            </a:endParaRPr>
          </a:p>
        </p:txBody>
      </p:sp>
      <p:sp>
        <p:nvSpPr>
          <p:cNvPr id="3" name="Content Placeholder 2"/>
          <p:cNvSpPr>
            <a:spLocks noGrp="1"/>
          </p:cNvSpPr>
          <p:nvPr>
            <p:ph idx="1"/>
          </p:nvPr>
        </p:nvSpPr>
        <p:spPr>
          <a:xfrm>
            <a:off x="0" y="838200"/>
            <a:ext cx="9144000" cy="6019800"/>
          </a:xfrm>
        </p:spPr>
        <p:txBody>
          <a:bodyPr>
            <a:normAutofit/>
          </a:bodyPr>
          <a:lstStyle/>
          <a:p>
            <a:pPr algn="just">
              <a:buNone/>
            </a:pPr>
            <a:r>
              <a:rPr lang="en-US" dirty="0" smtClean="0"/>
              <a:t>		</a:t>
            </a:r>
            <a:r>
              <a:rPr lang="en-US" sz="3600" dirty="0" smtClean="0">
                <a:solidFill>
                  <a:schemeClr val="bg1"/>
                </a:solidFill>
                <a:latin typeface="Arial Narrow" pitchFamily="34" charset="0"/>
              </a:rPr>
              <a:t>In 2003, nine U.S. firms in four states mined phosphate rock ore, compared to 20 firms in 1997. In 2003 mines produced an estimated 33.3 million metric tons of phosphate rock, with a value of $895 million from the mine. The United States is the world's leading producer and consumer of phosphate rock. </a:t>
            </a:r>
            <a:endParaRPr lang="en-US" dirty="0" smtClean="0">
              <a:solidFill>
                <a:schemeClr val="bg1"/>
              </a:solidFill>
              <a:latin typeface="Arial Narrow" pitchFamily="34" charset="0"/>
            </a:endParaRPr>
          </a:p>
          <a:p>
            <a:pPr algn="ctr">
              <a:buNone/>
            </a:pPr>
            <a:r>
              <a:rPr lang="en-US" dirty="0" smtClean="0">
                <a:solidFill>
                  <a:schemeClr val="bg1"/>
                </a:solidFill>
              </a:rPr>
              <a:t>    </a:t>
            </a:r>
            <a:r>
              <a:rPr lang="en-US" sz="4000" dirty="0" smtClean="0">
                <a:solidFill>
                  <a:schemeClr val="bg1"/>
                </a:solidFill>
                <a:latin typeface="Century Gothic" pitchFamily="34" charset="0"/>
              </a:rPr>
              <a:t>Mine Life and Market Value</a:t>
            </a:r>
            <a:endParaRPr lang="en-US" dirty="0" smtClean="0">
              <a:solidFill>
                <a:schemeClr val="bg1"/>
              </a:solidFill>
              <a:latin typeface="Century Gothic" pitchFamily="34" charset="0"/>
            </a:endParaRPr>
          </a:p>
          <a:p>
            <a:pPr algn="just">
              <a:buNone/>
            </a:pPr>
            <a:r>
              <a:rPr lang="en-US" dirty="0" smtClean="0">
                <a:solidFill>
                  <a:schemeClr val="bg1"/>
                </a:solidFill>
              </a:rPr>
              <a:t>		</a:t>
            </a:r>
            <a:r>
              <a:rPr lang="en-US" sz="3600" dirty="0" smtClean="0">
                <a:solidFill>
                  <a:schemeClr val="bg1"/>
                </a:solidFill>
                <a:latin typeface="Arial Narrow" pitchFamily="34" charset="0"/>
              </a:rPr>
              <a:t>It is stated that the mine life of phosphate is approximately 30 years.</a:t>
            </a:r>
            <a:endParaRPr lang="en-US" sz="3600" dirty="0">
              <a:solidFill>
                <a:schemeClr val="bg1"/>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3">
                                            <p:txEl>
                                              <p:pRg st="0" end="0"/>
                                            </p:txEl>
                                          </p:spTgt>
                                        </p:tgtEl>
                                        <p:attrNameLst>
                                          <p:attrName>ppt_x</p:attrName>
                                        </p:attrNameLst>
                                      </p:cBhvr>
                                    </p:anim>
                                    <p:anim from="0" to="-1.0" calcmode="lin" valueType="num">
                                      <p:cBhvr>
                                        <p:cTn id="16" dur="200" decel="50000" autoRev="1" fill="hold">
                                          <p:stCondLst>
                                            <p:cond delay="600"/>
                                          </p:stCondLst>
                                        </p:cTn>
                                        <p:tgtEl>
                                          <p:spTgt spid="3">
                                            <p:txEl>
                                              <p:pRg st="0" end="0"/>
                                            </p:txEl>
                                          </p:spTgt>
                                        </p:tgtEl>
                                        <p:attrNameLst>
                                          <p:attrName>xshear</p:attrName>
                                        </p:attrNameLst>
                                      </p:cBhvr>
                                    </p:anim>
                                    <p:animScale>
                                      <p:cBhvr>
                                        <p:cTn id="17" dur="200" decel="100000" autoRev="1" fill="hold">
                                          <p:stCondLst>
                                            <p:cond delay="600"/>
                                          </p:stCondLst>
                                        </p:cTn>
                                        <p:tgtEl>
                                          <p:spTgt spid="3">
                                            <p:txEl>
                                              <p:pRg st="0" end="0"/>
                                            </p:txEl>
                                          </p:spTgt>
                                        </p:tgtEl>
                                      </p:cBhvr>
                                      <p:from x="100000" y="100000"/>
                                      <p:to x="80000" y="100000"/>
                                    </p:animScale>
                                    <p:anim by="(#ppt_h/3+#ppt_w*0.1)" calcmode="lin" valueType="num">
                                      <p:cBhvr additive="sum">
                                        <p:cTn id="18"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3">
                                            <p:txEl>
                                              <p:pRg st="1" end="1"/>
                                            </p:txEl>
                                          </p:spTgt>
                                        </p:tgtEl>
                                        <p:attrNameLst>
                                          <p:attrName>ppt_x</p:attrName>
                                        </p:attrNameLst>
                                      </p:cBhvr>
                                    </p:anim>
                                    <p:anim from="0" to="-1.0" calcmode="lin" valueType="num">
                                      <p:cBhvr>
                                        <p:cTn id="24" dur="200" decel="50000" autoRev="1" fill="hold">
                                          <p:stCondLst>
                                            <p:cond delay="600"/>
                                          </p:stCondLst>
                                        </p:cTn>
                                        <p:tgtEl>
                                          <p:spTgt spid="3">
                                            <p:txEl>
                                              <p:pRg st="1" end="1"/>
                                            </p:txEl>
                                          </p:spTgt>
                                        </p:tgtEl>
                                        <p:attrNameLst>
                                          <p:attrName>xshear</p:attrName>
                                        </p:attrNameLst>
                                      </p:cBhvr>
                                    </p:anim>
                                    <p:animScale>
                                      <p:cBhvr>
                                        <p:cTn id="25" dur="200" decel="100000" autoRev="1" fill="hold">
                                          <p:stCondLst>
                                            <p:cond delay="600"/>
                                          </p:stCondLst>
                                        </p:cTn>
                                        <p:tgtEl>
                                          <p:spTgt spid="3">
                                            <p:txEl>
                                              <p:pRg st="1" end="1"/>
                                            </p:txEl>
                                          </p:spTgt>
                                        </p:tgtEl>
                                      </p:cBhvr>
                                      <p:from x="100000" y="100000"/>
                                      <p:to x="80000" y="100000"/>
                                    </p:animScale>
                                    <p:anim by="(#ppt_h/3+#ppt_w*0.1)" calcmode="lin" valueType="num">
                                      <p:cBhvr additive="sum">
                                        <p:cTn id="26" dur="200" decel="100000" autoRev="1" fill="hold">
                                          <p:stCondLst>
                                            <p:cond delay="600"/>
                                          </p:stCondLst>
                                        </p:cTn>
                                        <p:tgtEl>
                                          <p:spTgt spid="3">
                                            <p:txEl>
                                              <p:pRg st="1" end="1"/>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3">
                                            <p:txEl>
                                              <p:pRg st="2" end="2"/>
                                            </p:txEl>
                                          </p:spTgt>
                                        </p:tgtEl>
                                        <p:attrNameLst>
                                          <p:attrName>ppt_x</p:attrName>
                                        </p:attrNameLst>
                                      </p:cBhvr>
                                    </p:anim>
                                    <p:anim from="0" to="-1.0" calcmode="lin" valueType="num">
                                      <p:cBhvr>
                                        <p:cTn id="32" dur="200" decel="50000" autoRev="1" fill="hold">
                                          <p:stCondLst>
                                            <p:cond delay="600"/>
                                          </p:stCondLst>
                                        </p:cTn>
                                        <p:tgtEl>
                                          <p:spTgt spid="3">
                                            <p:txEl>
                                              <p:pRg st="2" end="2"/>
                                            </p:txEl>
                                          </p:spTgt>
                                        </p:tgtEl>
                                        <p:attrNameLst>
                                          <p:attrName>xshear</p:attrName>
                                        </p:attrNameLst>
                                      </p:cBhvr>
                                    </p:anim>
                                    <p:animScale>
                                      <p:cBhvr>
                                        <p:cTn id="33" dur="200" decel="100000" autoRev="1" fill="hold">
                                          <p:stCondLst>
                                            <p:cond delay="600"/>
                                          </p:stCondLst>
                                        </p:cTn>
                                        <p:tgtEl>
                                          <p:spTgt spid="3">
                                            <p:txEl>
                                              <p:pRg st="2" end="2"/>
                                            </p:txEl>
                                          </p:spTgt>
                                        </p:tgtEl>
                                      </p:cBhvr>
                                      <p:from x="100000" y="100000"/>
                                      <p:to x="80000" y="100000"/>
                                    </p:animScale>
                                    <p:anim by="(#ppt_h/3+#ppt_w*0.1)" calcmode="lin" valueType="num">
                                      <p:cBhvr additive="sum">
                                        <p:cTn id="34" dur="200" decel="100000" autoRev="1" fill="hold">
                                          <p:stCondLst>
                                            <p:cond delay="600"/>
                                          </p:stCondLst>
                                        </p:cTn>
                                        <p:tgtEl>
                                          <p:spTgt spid="3">
                                            <p:txEl>
                                              <p:pRg st="2" end="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cc_health_stethoscope.jpg"/>
          <p:cNvPicPr>
            <a:picLocks noChangeAspect="1"/>
          </p:cNvPicPr>
          <p:nvPr/>
        </p:nvPicPr>
        <p:blipFill>
          <a:blip r:embed="rId2"/>
          <a:stretch>
            <a:fillRect/>
          </a:stretch>
        </p:blipFill>
        <p:spPr>
          <a:xfrm>
            <a:off x="0" y="1"/>
            <a:ext cx="9144000" cy="6856476"/>
          </a:xfrm>
          <a:prstGeom prst="rect">
            <a:avLst/>
          </a:prstGeom>
        </p:spPr>
      </p:pic>
      <p:sp>
        <p:nvSpPr>
          <p:cNvPr id="2" name="Title 1"/>
          <p:cNvSpPr>
            <a:spLocks noGrp="1"/>
          </p:cNvSpPr>
          <p:nvPr>
            <p:ph type="title"/>
          </p:nvPr>
        </p:nvSpPr>
        <p:spPr>
          <a:xfrm>
            <a:off x="0" y="0"/>
            <a:ext cx="9144000" cy="1066800"/>
          </a:xfrm>
          <a:solidFill>
            <a:srgbClr val="33CCCC"/>
          </a:solidFill>
        </p:spPr>
        <p:txBody>
          <a:bodyPr/>
          <a:lstStyle/>
          <a:p>
            <a:r>
              <a:rPr lang="en-US" dirty="0" smtClean="0">
                <a:solidFill>
                  <a:schemeClr val="bg1"/>
                </a:solidFill>
              </a:rPr>
              <a:t>Health Effects</a:t>
            </a:r>
            <a:endParaRPr lang="en-US" dirty="0">
              <a:solidFill>
                <a:schemeClr val="bg1"/>
              </a:solidFill>
            </a:endParaRPr>
          </a:p>
        </p:txBody>
      </p:sp>
      <p:sp>
        <p:nvSpPr>
          <p:cNvPr id="3" name="Content Placeholder 2"/>
          <p:cNvSpPr>
            <a:spLocks noGrp="1"/>
          </p:cNvSpPr>
          <p:nvPr>
            <p:ph idx="1"/>
          </p:nvPr>
        </p:nvSpPr>
        <p:spPr>
          <a:xfrm>
            <a:off x="0" y="1066800"/>
            <a:ext cx="9144000" cy="5791200"/>
          </a:xfrm>
        </p:spPr>
        <p:txBody>
          <a:bodyPr>
            <a:normAutofit/>
          </a:bodyPr>
          <a:lstStyle/>
          <a:p>
            <a:pPr algn="just">
              <a:buNone/>
            </a:pPr>
            <a:r>
              <a:rPr lang="en-US" dirty="0" smtClean="0"/>
              <a:t>		</a:t>
            </a:r>
            <a:r>
              <a:rPr lang="en-US" sz="3600" dirty="0" smtClean="0">
                <a:solidFill>
                  <a:srgbClr val="00B0F0"/>
                </a:solidFill>
              </a:rPr>
              <a:t>Phosphate rock is </a:t>
            </a:r>
            <a:r>
              <a:rPr lang="en-US" sz="3600" dirty="0" smtClean="0">
                <a:solidFill>
                  <a:srgbClr val="00B0F0"/>
                </a:solidFill>
              </a:rPr>
              <a:t>radioactive. There </a:t>
            </a:r>
            <a:r>
              <a:rPr lang="en-US" sz="3600" dirty="0" smtClean="0">
                <a:solidFill>
                  <a:srgbClr val="00B0F0"/>
                </a:solidFill>
              </a:rPr>
              <a:t>are two key areas of concern for impacts to public health. The first is whether the radioactive elements can get into water supplies, be released to the air, absorbed into the skin or accumulated in fish or animals. The second concern is what happens when the radioactive particles, such as radium and thorium, are concentrated in the clay settling ponds.</a:t>
            </a:r>
          </a:p>
          <a:p>
            <a:pPr algn="just">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ining_Estonia14.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8229600" cy="715962"/>
          </a:xfrm>
        </p:spPr>
        <p:txBody>
          <a:bodyPr>
            <a:normAutofit fontScale="90000"/>
          </a:bodyPr>
          <a:lstStyle/>
          <a:p>
            <a:r>
              <a:rPr lang="en-US" dirty="0" smtClean="0">
                <a:latin typeface="Broadway" pitchFamily="82" charset="0"/>
              </a:rPr>
              <a:t>Environmental Effects</a:t>
            </a:r>
            <a:endParaRPr lang="en-US" dirty="0">
              <a:latin typeface="Broadway" pitchFamily="82" charset="0"/>
            </a:endParaRPr>
          </a:p>
        </p:txBody>
      </p:sp>
      <p:sp>
        <p:nvSpPr>
          <p:cNvPr id="3" name="Content Placeholder 2"/>
          <p:cNvSpPr>
            <a:spLocks noGrp="1"/>
          </p:cNvSpPr>
          <p:nvPr>
            <p:ph idx="1"/>
          </p:nvPr>
        </p:nvSpPr>
        <p:spPr>
          <a:xfrm>
            <a:off x="0" y="1219200"/>
            <a:ext cx="9144000" cy="5638800"/>
          </a:xfrm>
        </p:spPr>
        <p:txBody>
          <a:bodyPr>
            <a:normAutofit lnSpcReduction="10000"/>
          </a:bodyPr>
          <a:lstStyle/>
          <a:p>
            <a:pPr algn="just">
              <a:buNone/>
            </a:pPr>
            <a:r>
              <a:rPr lang="en-US" sz="4000" dirty="0" smtClean="0">
                <a:solidFill>
                  <a:srgbClr val="FFFF00"/>
                </a:solidFill>
              </a:rPr>
              <a:t>		</a:t>
            </a:r>
            <a:r>
              <a:rPr lang="en-US" sz="4800" dirty="0" smtClean="0">
                <a:solidFill>
                  <a:srgbClr val="FFFF00"/>
                </a:solidFill>
              </a:rPr>
              <a:t>Strip </a:t>
            </a:r>
            <a:r>
              <a:rPr lang="en-US" sz="4800" dirty="0" smtClean="0">
                <a:solidFill>
                  <a:srgbClr val="FFFF00"/>
                </a:solidFill>
              </a:rPr>
              <a:t>mining removes 20 to 40 feet of the surface of an area to get to the phosphate. In the process, the entire environmental system, including the surface and underground water flows; topography, animals and plants are changed.</a:t>
            </a:r>
            <a:endParaRPr lang="en-US" sz="4000" dirty="0" smtClean="0">
              <a:solidFill>
                <a:srgbClr val="FFFF00"/>
              </a:solidFill>
            </a:endParaRPr>
          </a:p>
          <a:p>
            <a:pPr algn="just">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ntr" presetSubtype="0" accel="10000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3"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4"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5"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ina-coal-mine.jpg"/>
          <p:cNvPicPr>
            <a:picLocks noChangeAspect="1"/>
          </p:cNvPicPr>
          <p:nvPr/>
        </p:nvPicPr>
        <p:blipFill>
          <a:blip r:embed="rId2"/>
          <a:stretch>
            <a:fillRect/>
          </a:stretch>
        </p:blipFill>
        <p:spPr>
          <a:xfrm>
            <a:off x="0" y="0"/>
            <a:ext cx="9103540" cy="6858000"/>
          </a:xfrm>
          <a:prstGeom prst="rect">
            <a:avLst/>
          </a:prstGeom>
        </p:spPr>
      </p:pic>
      <p:sp>
        <p:nvSpPr>
          <p:cNvPr id="2" name="Title 1"/>
          <p:cNvSpPr>
            <a:spLocks noGrp="1"/>
          </p:cNvSpPr>
          <p:nvPr>
            <p:ph type="title"/>
          </p:nvPr>
        </p:nvSpPr>
        <p:spPr>
          <a:xfrm>
            <a:off x="457200" y="274638"/>
            <a:ext cx="8229600" cy="715962"/>
          </a:xfrm>
        </p:spPr>
        <p:txBody>
          <a:bodyPr>
            <a:noAutofit/>
          </a:bodyPr>
          <a:lstStyle/>
          <a:p>
            <a:r>
              <a:rPr lang="en-US" sz="5400" dirty="0" smtClean="0">
                <a:solidFill>
                  <a:schemeClr val="bg1"/>
                </a:solidFill>
                <a:latin typeface="Broadway" pitchFamily="82" charset="0"/>
              </a:rPr>
              <a:t>Company C- Coal </a:t>
            </a:r>
            <a:endParaRPr lang="en-US" sz="5400" dirty="0">
              <a:solidFill>
                <a:schemeClr val="bg1"/>
              </a:solidFill>
              <a:latin typeface="Broadway" pitchFamily="82" charset="0"/>
            </a:endParaRPr>
          </a:p>
        </p:txBody>
      </p:sp>
      <p:sp>
        <p:nvSpPr>
          <p:cNvPr id="3" name="Content Placeholder 2"/>
          <p:cNvSpPr>
            <a:spLocks noGrp="1"/>
          </p:cNvSpPr>
          <p:nvPr>
            <p:ph idx="1"/>
          </p:nvPr>
        </p:nvSpPr>
        <p:spPr>
          <a:xfrm>
            <a:off x="0" y="1066800"/>
            <a:ext cx="9144000" cy="5791200"/>
          </a:xfrm>
        </p:spPr>
        <p:txBody>
          <a:bodyPr>
            <a:normAutofit lnSpcReduction="10000"/>
          </a:bodyPr>
          <a:lstStyle/>
          <a:p>
            <a:pPr algn="just">
              <a:buNone/>
            </a:pPr>
            <a:r>
              <a:rPr lang="en-US" dirty="0" smtClean="0"/>
              <a:t> 		</a:t>
            </a:r>
            <a:r>
              <a:rPr lang="en-US" sz="5400" dirty="0" smtClean="0">
                <a:solidFill>
                  <a:schemeClr val="bg1"/>
                </a:solidFill>
                <a:latin typeface="Candara" pitchFamily="34" charset="0"/>
              </a:rPr>
              <a:t>Coal </a:t>
            </a:r>
            <a:r>
              <a:rPr lang="en-US" sz="5400" dirty="0" smtClean="0">
                <a:solidFill>
                  <a:schemeClr val="bg1"/>
                </a:solidFill>
                <a:latin typeface="Candara" pitchFamily="34" charset="0"/>
              </a:rPr>
              <a:t>is valued for its energy content, and is widely used to generate electricity. Steel and cement industries use coal as a fuel for extraction of iron from iron ore and for cement </a:t>
            </a:r>
            <a:r>
              <a:rPr lang="en-US" sz="5400" dirty="0" smtClean="0">
                <a:solidFill>
                  <a:schemeClr val="bg1"/>
                </a:solidFill>
                <a:latin typeface="Candara" pitchFamily="34" charset="0"/>
              </a:rPr>
              <a:t>production.</a:t>
            </a:r>
            <a:endParaRPr lang="en-US" sz="3800" dirty="0" smtClean="0">
              <a:solidFill>
                <a:schemeClr val="bg1"/>
              </a:solidFill>
              <a:latin typeface="Candara" pitchFamily="34" charset="0"/>
            </a:endParaRP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slide(fromBottom)">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trip_coal_mining.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33400" y="0"/>
            <a:ext cx="8229600" cy="563562"/>
          </a:xfrm>
        </p:spPr>
        <p:txBody>
          <a:bodyPr>
            <a:noAutofit/>
          </a:bodyPr>
          <a:lstStyle/>
          <a:p>
            <a:r>
              <a:rPr lang="en-US" dirty="0" smtClean="0">
                <a:solidFill>
                  <a:srgbClr val="FFFF00"/>
                </a:solidFill>
                <a:latin typeface="Century Gothic" pitchFamily="34" charset="0"/>
              </a:rPr>
              <a:t>Cost of Mining</a:t>
            </a:r>
            <a:endParaRPr lang="en-US" dirty="0">
              <a:solidFill>
                <a:srgbClr val="FFFF00"/>
              </a:solidFill>
              <a:latin typeface="Century Gothic" pitchFamily="34" charset="0"/>
            </a:endParaRPr>
          </a:p>
        </p:txBody>
      </p:sp>
      <p:sp>
        <p:nvSpPr>
          <p:cNvPr id="3" name="Content Placeholder 2"/>
          <p:cNvSpPr>
            <a:spLocks noGrp="1"/>
          </p:cNvSpPr>
          <p:nvPr>
            <p:ph idx="1"/>
          </p:nvPr>
        </p:nvSpPr>
        <p:spPr>
          <a:xfrm>
            <a:off x="0" y="609600"/>
            <a:ext cx="9144000" cy="6248400"/>
          </a:xfrm>
        </p:spPr>
        <p:txBody>
          <a:bodyPr>
            <a:normAutofit fontScale="92500"/>
          </a:bodyPr>
          <a:lstStyle/>
          <a:p>
            <a:pPr algn="just">
              <a:buNone/>
            </a:pPr>
            <a:r>
              <a:rPr lang="en-US" dirty="0" smtClean="0"/>
              <a:t>		</a:t>
            </a:r>
            <a:r>
              <a:rPr lang="en-US" sz="3600" dirty="0" smtClean="0">
                <a:solidFill>
                  <a:schemeClr val="bg1"/>
                </a:solidFill>
              </a:rPr>
              <a:t>According to the </a:t>
            </a:r>
            <a:r>
              <a:rPr lang="en-US" sz="3600" b="1" dirty="0" smtClean="0">
                <a:solidFill>
                  <a:schemeClr val="bg1"/>
                </a:solidFill>
              </a:rPr>
              <a:t>Average Sales Price of Coal by State and Coal Rank, </a:t>
            </a:r>
            <a:r>
              <a:rPr lang="en-US" sz="3600" dirty="0" smtClean="0">
                <a:solidFill>
                  <a:schemeClr val="bg1"/>
                </a:solidFill>
              </a:rPr>
              <a:t>the coal has the highest sales price among the three elements mentioned. You can really see the rising of the line in the example graph (in coal mining cost) when it comes to coal mining.</a:t>
            </a:r>
            <a:endParaRPr lang="en-US" sz="2800" dirty="0" smtClean="0">
              <a:solidFill>
                <a:schemeClr val="bg1"/>
              </a:solidFill>
            </a:endParaRPr>
          </a:p>
          <a:p>
            <a:pPr algn="ctr">
              <a:buNone/>
            </a:pPr>
            <a:r>
              <a:rPr lang="en-US" sz="4000" dirty="0" smtClean="0">
                <a:solidFill>
                  <a:srgbClr val="FFFF00"/>
                </a:solidFill>
                <a:latin typeface="Century Gothic" pitchFamily="34" charset="0"/>
              </a:rPr>
              <a:t>Market Value and Mine Life</a:t>
            </a:r>
          </a:p>
          <a:p>
            <a:pPr algn="just">
              <a:buNone/>
            </a:pPr>
            <a:r>
              <a:rPr lang="en-US" dirty="0" smtClean="0">
                <a:solidFill>
                  <a:schemeClr val="bg1"/>
                </a:solidFill>
              </a:rPr>
              <a:t>		</a:t>
            </a:r>
            <a:r>
              <a:rPr lang="en-US" sz="3400" dirty="0" smtClean="0">
                <a:solidFill>
                  <a:schemeClr val="bg1"/>
                </a:solidFill>
              </a:rPr>
              <a:t>The life of some coal mines may be more than 50 years. Coal reserves are available in almost every country worldwide, with recoverable reserves in around 70 countries. At current production levels, proven coal reserves are estimated to last 147 years. </a:t>
            </a:r>
            <a:endParaRPr lang="en-US" sz="3400" dirty="0" smtClean="0"/>
          </a:p>
          <a:p>
            <a:pPr>
              <a:buNone/>
            </a:pPr>
            <a:endParaRPr lang="en-US" sz="23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4"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wheel(4)">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wheel(4)">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4"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wheel(4)">
                                      <p:cBhvr>
                                        <p:cTn id="2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cc_health_stethoscope.jpg"/>
          <p:cNvPicPr>
            <a:picLocks noChangeAspect="1"/>
          </p:cNvPicPr>
          <p:nvPr/>
        </p:nvPicPr>
        <p:blipFill>
          <a:blip r:embed="rId2"/>
          <a:stretch>
            <a:fillRect/>
          </a:stretch>
        </p:blipFill>
        <p:spPr>
          <a:xfrm>
            <a:off x="0" y="0"/>
            <a:ext cx="9144000" cy="6858001"/>
          </a:xfrm>
          <a:prstGeom prst="rect">
            <a:avLst/>
          </a:prstGeom>
        </p:spPr>
      </p:pic>
      <p:sp>
        <p:nvSpPr>
          <p:cNvPr id="2" name="Title 1"/>
          <p:cNvSpPr>
            <a:spLocks noGrp="1"/>
          </p:cNvSpPr>
          <p:nvPr>
            <p:ph type="title"/>
          </p:nvPr>
        </p:nvSpPr>
        <p:spPr>
          <a:xfrm>
            <a:off x="0" y="0"/>
            <a:ext cx="9144000" cy="914400"/>
          </a:xfrm>
          <a:solidFill>
            <a:srgbClr val="33CCCC"/>
          </a:solidFill>
        </p:spPr>
        <p:txBody>
          <a:bodyPr>
            <a:normAutofit/>
          </a:bodyPr>
          <a:lstStyle/>
          <a:p>
            <a:r>
              <a:rPr lang="en-US" dirty="0" smtClean="0">
                <a:solidFill>
                  <a:schemeClr val="bg1"/>
                </a:solidFill>
                <a:latin typeface="Broadway" pitchFamily="82" charset="0"/>
              </a:rPr>
              <a:t>Health Effects</a:t>
            </a:r>
            <a:endParaRPr lang="en-US" dirty="0">
              <a:solidFill>
                <a:schemeClr val="bg1"/>
              </a:solidFill>
              <a:latin typeface="Broadway" pitchFamily="82" charset="0"/>
            </a:endParaRPr>
          </a:p>
        </p:txBody>
      </p:sp>
      <p:sp>
        <p:nvSpPr>
          <p:cNvPr id="3" name="Content Placeholder 2"/>
          <p:cNvSpPr>
            <a:spLocks noGrp="1"/>
          </p:cNvSpPr>
          <p:nvPr>
            <p:ph idx="1"/>
          </p:nvPr>
        </p:nvSpPr>
        <p:spPr>
          <a:xfrm>
            <a:off x="0" y="914400"/>
            <a:ext cx="9144000" cy="5943600"/>
          </a:xfrm>
        </p:spPr>
        <p:txBody>
          <a:bodyPr>
            <a:normAutofit fontScale="92500" lnSpcReduction="20000"/>
          </a:bodyPr>
          <a:lstStyle/>
          <a:p>
            <a:pPr algn="just">
              <a:buNone/>
            </a:pPr>
            <a:r>
              <a:rPr lang="en-US" dirty="0" smtClean="0">
                <a:solidFill>
                  <a:srgbClr val="33CCCC"/>
                </a:solidFill>
              </a:rPr>
              <a:t>		</a:t>
            </a:r>
            <a:r>
              <a:rPr lang="en-US" sz="3300" dirty="0" smtClean="0">
                <a:solidFill>
                  <a:srgbClr val="33CCCC"/>
                </a:solidFill>
                <a:latin typeface="Berlin Sans FB" pitchFamily="34" charset="0"/>
              </a:rPr>
              <a:t>Historically, coal mining has been a very dangerous activity and the list of historical coal mining disasters is a long one. Open cut hazards are principally mine wall failures and vehicle collisions; underground mining hazards include suffocation, gas poisoning, roof collapse and gas explosions. Firedamp explosions can trigger the much more dangerous coal dust explosions, which can engulf an entire pit. Most of these risks can be greatly reduced in modern mines, and multiple fatality incidents are now rare in some parts of the developed world. Chronic lung diseases, such as pneumoconiosis (black lung) were once common in miners, leading to reduced life expectancy.</a:t>
            </a:r>
            <a:endParaRPr lang="en-US" sz="3300" dirty="0">
              <a:solidFill>
                <a:srgbClr val="33CCCC"/>
              </a:solidFill>
              <a:latin typeface="Berlin Sans FB"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strips(downLeft)">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ining_clip_image002.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8229600" cy="563562"/>
          </a:xfrm>
        </p:spPr>
        <p:txBody>
          <a:bodyPr>
            <a:normAutofit fontScale="90000"/>
          </a:bodyPr>
          <a:lstStyle/>
          <a:p>
            <a:r>
              <a:rPr lang="en-US" dirty="0" smtClean="0">
                <a:solidFill>
                  <a:schemeClr val="bg1"/>
                </a:solidFill>
                <a:latin typeface="Broadway" pitchFamily="82" charset="0"/>
              </a:rPr>
              <a:t>Environmental Effects</a:t>
            </a:r>
            <a:endParaRPr lang="en-US" dirty="0">
              <a:solidFill>
                <a:schemeClr val="bg1"/>
              </a:solidFill>
              <a:latin typeface="Broadway" pitchFamily="82" charset="0"/>
            </a:endParaRPr>
          </a:p>
        </p:txBody>
      </p:sp>
      <p:sp>
        <p:nvSpPr>
          <p:cNvPr id="3" name="Content Placeholder 2"/>
          <p:cNvSpPr>
            <a:spLocks noGrp="1"/>
          </p:cNvSpPr>
          <p:nvPr>
            <p:ph idx="1"/>
          </p:nvPr>
        </p:nvSpPr>
        <p:spPr>
          <a:xfrm>
            <a:off x="228600" y="838200"/>
            <a:ext cx="8686800" cy="6019800"/>
          </a:xfrm>
        </p:spPr>
        <p:txBody>
          <a:bodyPr>
            <a:normAutofit fontScale="25000" lnSpcReduction="20000"/>
          </a:bodyPr>
          <a:lstStyle/>
          <a:p>
            <a:pPr algn="just">
              <a:buNone/>
            </a:pPr>
            <a:r>
              <a:rPr lang="en-US" dirty="0" smtClean="0"/>
              <a:t>		</a:t>
            </a:r>
            <a:r>
              <a:rPr lang="en-US" sz="16400" dirty="0" smtClean="0">
                <a:solidFill>
                  <a:schemeClr val="bg1"/>
                </a:solidFill>
              </a:rPr>
              <a:t>Coal mining can result in a number of adverse effects on the environment. Surface mining of coal completely eliminates existing vegetation, destroys the genetic soil profile, displaces or destroys wildlife and habitat, degrades air quality, alters current land uses, and to some extent permanently changes the general topography of the area mined. This often results in a scarred landscape with no scenic </a:t>
            </a:r>
            <a:r>
              <a:rPr lang="en-US" sz="16400" dirty="0" smtClean="0">
                <a:solidFill>
                  <a:schemeClr val="bg1"/>
                </a:solidFill>
              </a:rPr>
              <a:t>value.</a:t>
            </a:r>
            <a:endParaRPr lang="en-US" sz="16400" dirty="0" smtClean="0">
              <a:solidFill>
                <a:schemeClr val="bg1"/>
              </a:solidFill>
            </a:endParaRPr>
          </a:p>
          <a:p>
            <a:pPr algn="just">
              <a:buNone/>
            </a:pPr>
            <a:r>
              <a:rPr lang="en-US" sz="16000" dirty="0" smtClean="0">
                <a:solidFill>
                  <a:schemeClr val="bg1"/>
                </a:solidFill>
              </a:rPr>
              <a:t>		</a:t>
            </a:r>
            <a:endParaRPr lang="en-US" sz="16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coal.jpg"/>
          <p:cNvPicPr>
            <a:picLocks noChangeAspect="1"/>
          </p:cNvPicPr>
          <p:nvPr/>
        </p:nvPicPr>
        <p:blipFill>
          <a:blip r:embed="rId2"/>
          <a:stretch>
            <a:fillRect/>
          </a:stretch>
        </p:blipFill>
        <p:spPr>
          <a:xfrm>
            <a:off x="4419600" y="1447800"/>
            <a:ext cx="4114800" cy="5029200"/>
          </a:xfrm>
          <a:prstGeom prst="rect">
            <a:avLst/>
          </a:prstGeom>
        </p:spPr>
      </p:pic>
      <p:pic>
        <p:nvPicPr>
          <p:cNvPr id="7" name="Picture 6" descr="coal-chunks.jpg"/>
          <p:cNvPicPr>
            <a:picLocks noChangeAspect="1"/>
          </p:cNvPicPr>
          <p:nvPr/>
        </p:nvPicPr>
        <p:blipFill>
          <a:blip r:embed="rId3"/>
          <a:stretch>
            <a:fillRect/>
          </a:stretch>
        </p:blipFill>
        <p:spPr>
          <a:xfrm>
            <a:off x="533400" y="1524000"/>
            <a:ext cx="3733800" cy="4953000"/>
          </a:xfrm>
          <a:prstGeom prst="rect">
            <a:avLst/>
          </a:prstGeom>
        </p:spPr>
      </p:pic>
      <p:sp>
        <p:nvSpPr>
          <p:cNvPr id="2" name="Title 1"/>
          <p:cNvSpPr>
            <a:spLocks noGrp="1"/>
          </p:cNvSpPr>
          <p:nvPr>
            <p:ph type="title"/>
          </p:nvPr>
        </p:nvSpPr>
        <p:spPr>
          <a:xfrm>
            <a:off x="457200" y="274638"/>
            <a:ext cx="8229600" cy="868362"/>
          </a:xfrm>
        </p:spPr>
        <p:txBody>
          <a:bodyPr>
            <a:normAutofit fontScale="90000"/>
          </a:bodyPr>
          <a:lstStyle/>
          <a:p>
            <a:r>
              <a:rPr lang="en-US" sz="4000" dirty="0" smtClean="0">
                <a:latin typeface="Berlin Sans FB Demi" pitchFamily="34" charset="0"/>
              </a:rPr>
              <a:t>Additional Info</a:t>
            </a:r>
            <a:r>
              <a:rPr lang="en-US" dirty="0" smtClean="0">
                <a:latin typeface="Berlin Sans FB Demi" pitchFamily="34" charset="0"/>
              </a:rPr>
              <a:t>: Coal and Charcoal</a:t>
            </a:r>
            <a:endParaRPr lang="en-US" dirty="0">
              <a:latin typeface="Berlin Sans FB Demi" pitchFamily="34" charset="0"/>
            </a:endParaRPr>
          </a:p>
        </p:txBody>
      </p:sp>
      <p:sp>
        <p:nvSpPr>
          <p:cNvPr id="3" name="Text Placeholder 2"/>
          <p:cNvSpPr>
            <a:spLocks noGrp="1"/>
          </p:cNvSpPr>
          <p:nvPr>
            <p:ph type="body" idx="1"/>
          </p:nvPr>
        </p:nvSpPr>
        <p:spPr/>
        <p:txBody>
          <a:bodyPr>
            <a:noAutofit/>
          </a:bodyPr>
          <a:lstStyle/>
          <a:p>
            <a:r>
              <a:rPr lang="en-US" sz="3600" dirty="0" smtClean="0">
                <a:solidFill>
                  <a:schemeClr val="bg1"/>
                </a:solidFill>
              </a:rPr>
              <a:t>Coal</a:t>
            </a:r>
            <a:endParaRPr lang="en-US" sz="3600" dirty="0">
              <a:solidFill>
                <a:schemeClr val="bg1"/>
              </a:solidFill>
            </a:endParaRPr>
          </a:p>
        </p:txBody>
      </p:sp>
      <p:sp>
        <p:nvSpPr>
          <p:cNvPr id="4" name="Content Placeholder 3"/>
          <p:cNvSpPr>
            <a:spLocks noGrp="1"/>
          </p:cNvSpPr>
          <p:nvPr>
            <p:ph sz="half" idx="2"/>
          </p:nvPr>
        </p:nvSpPr>
        <p:spPr/>
        <p:txBody>
          <a:bodyPr>
            <a:normAutofit/>
          </a:bodyPr>
          <a:lstStyle/>
          <a:p>
            <a:pPr>
              <a:buNone/>
            </a:pPr>
            <a:r>
              <a:rPr lang="en-US" sz="3200" dirty="0" smtClean="0">
                <a:solidFill>
                  <a:schemeClr val="bg1"/>
                </a:solidFill>
              </a:rPr>
              <a:t>-    black mineral found below the ground, used to make coal gas and coal tar.</a:t>
            </a:r>
            <a:endParaRPr lang="en-US" sz="3200" dirty="0">
              <a:solidFill>
                <a:schemeClr val="bg1"/>
              </a:solidFill>
            </a:endParaRPr>
          </a:p>
        </p:txBody>
      </p:sp>
      <p:sp>
        <p:nvSpPr>
          <p:cNvPr id="5" name="Text Placeholder 4"/>
          <p:cNvSpPr>
            <a:spLocks noGrp="1"/>
          </p:cNvSpPr>
          <p:nvPr>
            <p:ph type="body" sz="quarter" idx="3"/>
          </p:nvPr>
        </p:nvSpPr>
        <p:spPr/>
        <p:txBody>
          <a:bodyPr>
            <a:noAutofit/>
          </a:bodyPr>
          <a:lstStyle/>
          <a:p>
            <a:r>
              <a:rPr lang="en-US" sz="3600" dirty="0" smtClean="0">
                <a:solidFill>
                  <a:schemeClr val="accent6">
                    <a:lumMod val="75000"/>
                  </a:schemeClr>
                </a:solidFill>
              </a:rPr>
              <a:t>Charcoal</a:t>
            </a:r>
            <a:endParaRPr lang="en-US" sz="3600" dirty="0">
              <a:solidFill>
                <a:schemeClr val="accent6">
                  <a:lumMod val="75000"/>
                </a:schemeClr>
              </a:solidFill>
            </a:endParaRPr>
          </a:p>
        </p:txBody>
      </p:sp>
      <p:sp>
        <p:nvSpPr>
          <p:cNvPr id="6" name="Content Placeholder 5"/>
          <p:cNvSpPr>
            <a:spLocks noGrp="1"/>
          </p:cNvSpPr>
          <p:nvPr>
            <p:ph sz="quarter" idx="4"/>
          </p:nvPr>
        </p:nvSpPr>
        <p:spPr/>
        <p:txBody>
          <a:bodyPr>
            <a:normAutofit/>
          </a:bodyPr>
          <a:lstStyle/>
          <a:p>
            <a:pPr>
              <a:buNone/>
            </a:pPr>
            <a:r>
              <a:rPr lang="en-US" sz="2800" dirty="0" smtClean="0"/>
              <a:t>-    </a:t>
            </a:r>
            <a:r>
              <a:rPr lang="en-US" sz="3200" dirty="0" smtClean="0">
                <a:solidFill>
                  <a:schemeClr val="accent6">
                    <a:lumMod val="75000"/>
                  </a:schemeClr>
                </a:solidFill>
              </a:rPr>
              <a:t>black substance used for cooking, used as a filtering material or as fuel or for drawing.</a:t>
            </a:r>
            <a:br>
              <a:rPr lang="en-US" sz="3200" dirty="0" smtClean="0">
                <a:solidFill>
                  <a:schemeClr val="accent6">
                    <a:lumMod val="75000"/>
                  </a:schemeClr>
                </a:solidFill>
              </a:rPr>
            </a:br>
            <a:endParaRPr lang="en-US" sz="3200"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slide(fromBottom)">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slide(fromBottom)">
                                      <p:cBhvr>
                                        <p:cTn id="19" dur="500"/>
                                        <p:tgtEl>
                                          <p:spTgt spid="5">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grpId="0"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 calcmode="lin" valueType="num">
                                      <p:cBhvr>
                                        <p:cTn id="24"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4">
                                            <p:txEl>
                                              <p:pRg st="0" end="0"/>
                                            </p:txEl>
                                          </p:spTgt>
                                        </p:tgtEl>
                                        <p:attrNameLst>
                                          <p:attrName>ppt_h</p:attrName>
                                        </p:attrNameLst>
                                      </p:cBhvr>
                                      <p:tavLst>
                                        <p:tav tm="0">
                                          <p:val>
                                            <p:fltVal val="0"/>
                                          </p:val>
                                        </p:tav>
                                        <p:tav tm="100000">
                                          <p:val>
                                            <p:strVal val="#ppt_h"/>
                                          </p:val>
                                        </p:tav>
                                      </p:tavLst>
                                    </p:anim>
                                    <p:anim calcmode="lin" valueType="num">
                                      <p:cBhvr>
                                        <p:cTn id="26" dur="500" fill="hold"/>
                                        <p:tgtEl>
                                          <p:spTgt spid="4">
                                            <p:txEl>
                                              <p:pRg st="0" end="0"/>
                                            </p:txEl>
                                          </p:spTgt>
                                        </p:tgtEl>
                                        <p:attrNameLst>
                                          <p:attrName>style.rotation</p:attrName>
                                        </p:attrNameLst>
                                      </p:cBhvr>
                                      <p:tavLst>
                                        <p:tav tm="0">
                                          <p:val>
                                            <p:fltVal val="360"/>
                                          </p:val>
                                        </p:tav>
                                        <p:tav tm="100000">
                                          <p:val>
                                            <p:fltVal val="0"/>
                                          </p:val>
                                        </p:tav>
                                      </p:tavLst>
                                    </p:anim>
                                    <p:animEffect transition="in" filter="fade">
                                      <p:cBhvr>
                                        <p:cTn id="27" dur="500"/>
                                        <p:tgtEl>
                                          <p:spTgt spid="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9" presetClass="entr" presetSubtype="0" decel="100000" fill="hold" grpId="0" nodeType="click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p:cTn id="32"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6">
                                            <p:txEl>
                                              <p:pRg st="0" end="0"/>
                                            </p:txEl>
                                          </p:spTgt>
                                        </p:tgtEl>
                                        <p:attrNameLst>
                                          <p:attrName>ppt_h</p:attrName>
                                        </p:attrNameLst>
                                      </p:cBhvr>
                                      <p:tavLst>
                                        <p:tav tm="0">
                                          <p:val>
                                            <p:fltVal val="0"/>
                                          </p:val>
                                        </p:tav>
                                        <p:tav tm="100000">
                                          <p:val>
                                            <p:strVal val="#ppt_h"/>
                                          </p:val>
                                        </p:tav>
                                      </p:tavLst>
                                    </p:anim>
                                    <p:anim calcmode="lin" valueType="num">
                                      <p:cBhvr>
                                        <p:cTn id="34" dur="500" fill="hold"/>
                                        <p:tgtEl>
                                          <p:spTgt spid="6">
                                            <p:txEl>
                                              <p:pRg st="0" end="0"/>
                                            </p:txEl>
                                          </p:spTgt>
                                        </p:tgtEl>
                                        <p:attrNameLst>
                                          <p:attrName>style.rotation</p:attrName>
                                        </p:attrNameLst>
                                      </p:cBhvr>
                                      <p:tavLst>
                                        <p:tav tm="0">
                                          <p:val>
                                            <p:fltVal val="360"/>
                                          </p:val>
                                        </p:tav>
                                        <p:tav tm="100000">
                                          <p:val>
                                            <p:fltVal val="0"/>
                                          </p:val>
                                        </p:tav>
                                      </p:tavLst>
                                    </p:anim>
                                    <p:animEffect transition="in" filter="fade">
                                      <p:cBhvr>
                                        <p:cTn id="3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P spid="5" grpId="0" build="p"/>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umbs_up.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8229600" cy="868362"/>
          </a:xfrm>
        </p:spPr>
        <p:txBody>
          <a:bodyPr>
            <a:noAutofit/>
          </a:bodyPr>
          <a:lstStyle/>
          <a:p>
            <a:r>
              <a:rPr lang="en-US" sz="5400" dirty="0" smtClean="0">
                <a:latin typeface="Century Gothic" pitchFamily="34" charset="0"/>
              </a:rPr>
              <a:t>Our CHOICE:</a:t>
            </a:r>
            <a:endParaRPr lang="en-US" sz="5400" dirty="0">
              <a:latin typeface="Century Gothic" pitchFamily="34" charset="0"/>
            </a:endParaRPr>
          </a:p>
        </p:txBody>
      </p:sp>
      <p:sp>
        <p:nvSpPr>
          <p:cNvPr id="3" name="Content Placeholder 2"/>
          <p:cNvSpPr>
            <a:spLocks noGrp="1"/>
          </p:cNvSpPr>
          <p:nvPr>
            <p:ph idx="1"/>
          </p:nvPr>
        </p:nvSpPr>
        <p:spPr>
          <a:xfrm>
            <a:off x="0" y="1143000"/>
            <a:ext cx="9144000" cy="5715000"/>
          </a:xfrm>
        </p:spPr>
        <p:txBody>
          <a:bodyPr>
            <a:normAutofit/>
          </a:bodyPr>
          <a:lstStyle/>
          <a:p>
            <a:pPr>
              <a:buNone/>
            </a:pPr>
            <a:r>
              <a:rPr lang="en-US" dirty="0" smtClean="0"/>
              <a:t>		</a:t>
            </a:r>
            <a:r>
              <a:rPr lang="en-US" sz="4000" dirty="0" smtClean="0">
                <a:latin typeface="Candara" pitchFamily="34" charset="0"/>
              </a:rPr>
              <a:t>We best prefer Company- C, Coal Mining, because results state that it has a great value in terms of marketing and its sales are proven high. One of its beneficial effects is that it is the largest source of energy for the generation of electricity </a:t>
            </a:r>
            <a:r>
              <a:rPr lang="en-US" sz="4000" dirty="0" smtClean="0">
                <a:latin typeface="Candara" pitchFamily="34" charset="0"/>
              </a:rPr>
              <a:t>worldwide, and </a:t>
            </a:r>
            <a:r>
              <a:rPr lang="en-US" sz="4000" dirty="0" smtClean="0">
                <a:latin typeface="Candara" pitchFamily="34" charset="0"/>
              </a:rPr>
              <a:t>coal reserves last long. </a:t>
            </a:r>
            <a:endParaRPr lang="en-US" sz="4000" dirty="0">
              <a:latin typeface="Candar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heel(4)">
                                      <p:cBhvr>
                                        <p:cTn id="15"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a:blipFill>
            <a:blip r:embed="rId2"/>
            <a:tile tx="0" ty="0" sx="100000" sy="100000" flip="none" algn="tl"/>
          </a:blipFill>
        </p:spPr>
        <p:txBody>
          <a:bodyPr>
            <a:normAutofit/>
          </a:bodyPr>
          <a:lstStyle/>
          <a:p>
            <a:r>
              <a:rPr lang="en-US" sz="4800" dirty="0" smtClean="0">
                <a:latin typeface="Berlin Sans FB Demi" pitchFamily="34" charset="0"/>
              </a:rPr>
              <a:t>Sources of Information</a:t>
            </a:r>
            <a:endParaRPr lang="en-US" sz="4800" dirty="0">
              <a:latin typeface="Berlin Sans FB Demi" pitchFamily="34" charset="0"/>
            </a:endParaRPr>
          </a:p>
        </p:txBody>
      </p:sp>
      <p:sp>
        <p:nvSpPr>
          <p:cNvPr id="3" name="Content Placeholder 2"/>
          <p:cNvSpPr>
            <a:spLocks noGrp="1"/>
          </p:cNvSpPr>
          <p:nvPr>
            <p:ph idx="1"/>
          </p:nvPr>
        </p:nvSpPr>
        <p:spPr>
          <a:xfrm>
            <a:off x="0" y="914400"/>
            <a:ext cx="9144000" cy="5943600"/>
          </a:xfrm>
          <a:blipFill>
            <a:blip r:embed="rId2"/>
            <a:tile tx="0" ty="0" sx="100000" sy="100000" flip="none" algn="tl"/>
          </a:blipFill>
        </p:spPr>
        <p:txBody>
          <a:bodyPr>
            <a:normAutofit/>
          </a:bodyPr>
          <a:lstStyle/>
          <a:p>
            <a:endParaRPr lang="en-US" sz="2800" u="sng" dirty="0" smtClean="0">
              <a:hlinkClick r:id="rId3"/>
            </a:endParaRPr>
          </a:p>
          <a:p>
            <a:endParaRPr lang="en-US" sz="2800" u="sng" dirty="0" smtClean="0">
              <a:hlinkClick r:id="rId3"/>
            </a:endParaRPr>
          </a:p>
          <a:p>
            <a:r>
              <a:rPr lang="en-US" sz="2800" u="sng" dirty="0" smtClean="0">
                <a:hlinkClick r:id="rId3"/>
              </a:rPr>
              <a:t>http</a:t>
            </a:r>
            <a:r>
              <a:rPr lang="en-US" sz="2800" u="sng" dirty="0" smtClean="0">
                <a:hlinkClick r:id="rId3"/>
              </a:rPr>
              <a:t>://www.lenntech.com/periodic/elements/mn.htm</a:t>
            </a:r>
            <a:endParaRPr lang="en-US" sz="2800" dirty="0" smtClean="0"/>
          </a:p>
          <a:p>
            <a:r>
              <a:rPr lang="en-US" sz="2800" u="sng" dirty="0" smtClean="0">
                <a:hlinkClick r:id="rId4"/>
              </a:rPr>
              <a:t>http://www.ourphosphaterisk.com/issues/health-risks</a:t>
            </a:r>
            <a:endParaRPr lang="en-US" sz="2800" dirty="0" smtClean="0"/>
          </a:p>
          <a:p>
            <a:r>
              <a:rPr lang="en-US" sz="2800" u="sng" dirty="0" smtClean="0">
                <a:hlinkClick r:id="rId5"/>
              </a:rPr>
              <a:t>http://www.ourphosphaterisk.com/issues</a:t>
            </a:r>
            <a:endParaRPr lang="en-US" sz="2800" dirty="0" smtClean="0"/>
          </a:p>
          <a:p>
            <a:r>
              <a:rPr lang="en-US" sz="2800" u="sng" dirty="0" smtClean="0">
                <a:hlinkClick r:id="rId6"/>
              </a:rPr>
              <a:t>http://en.wikipedia.org/wiki/Coal_mining</a:t>
            </a:r>
            <a:endParaRPr lang="en-US" sz="2800" dirty="0" smtClean="0"/>
          </a:p>
          <a:p>
            <a:r>
              <a:rPr lang="en-US" sz="2800" u="sng" dirty="0" smtClean="0">
                <a:hlinkClick r:id="rId7"/>
              </a:rPr>
              <a:t>http://</a:t>
            </a:r>
            <a:r>
              <a:rPr lang="en-US" sz="2800" u="sng" dirty="0" smtClean="0">
                <a:hlinkClick r:id="rId7"/>
              </a:rPr>
              <a:t>www.baysoundings.com/sum02/behind.html</a:t>
            </a:r>
            <a:endParaRPr lang="en-US" sz="2800" u="sng"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1000"/>
                                        <p:tgtEl>
                                          <p:spTgt spid="3">
                                            <p:bg/>
                                          </p:spTgt>
                                        </p:tgtEl>
                                      </p:cBhvr>
                                    </p:animEffect>
                                    <p:anim calcmode="lin" valueType="num">
                                      <p:cBhvr>
                                        <p:cTn id="15" dur="1000" fill="hold"/>
                                        <p:tgtEl>
                                          <p:spTgt spid="3">
                                            <p:bg/>
                                          </p:spTgt>
                                        </p:tgtEl>
                                        <p:attrNameLst>
                                          <p:attrName>ppt_x</p:attrName>
                                        </p:attrNameLst>
                                      </p:cBhvr>
                                      <p:tavLst>
                                        <p:tav tm="0">
                                          <p:val>
                                            <p:strVal val="#ppt_x"/>
                                          </p:val>
                                        </p:tav>
                                        <p:tav tm="100000">
                                          <p:val>
                                            <p:strVal val="#ppt_x"/>
                                          </p:val>
                                        </p:tav>
                                      </p:tavLst>
                                    </p:anim>
                                    <p:anim calcmode="lin" valueType="num">
                                      <p:cBhvr>
                                        <p:cTn id="16" dur="900" decel="100000" fill="hold"/>
                                        <p:tgtEl>
                                          <p:spTgt spid="3">
                                            <p:bg/>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bg/>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1000"/>
                                        <p:tgtEl>
                                          <p:spTgt spid="3">
                                            <p:txEl>
                                              <p:pRg st="2" end="2"/>
                                            </p:txEl>
                                          </p:spTgt>
                                        </p:tgtEl>
                                      </p:cBhvr>
                                    </p:animEffect>
                                    <p:anim calcmode="lin" valueType="num">
                                      <p:cBhvr>
                                        <p:cTn id="2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1000"/>
                                        <p:tgtEl>
                                          <p:spTgt spid="3">
                                            <p:txEl>
                                              <p:pRg st="3" end="3"/>
                                            </p:txEl>
                                          </p:spTgt>
                                        </p:tgtEl>
                                      </p:cBhvr>
                                    </p:animEffect>
                                    <p:anim calcmode="lin" valueType="num">
                                      <p:cBhvr>
                                        <p:cTn id="3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2"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37" presetClass="entr" presetSubtype="0"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1000"/>
                                        <p:tgtEl>
                                          <p:spTgt spid="3">
                                            <p:txEl>
                                              <p:pRg st="4" end="4"/>
                                            </p:txEl>
                                          </p:spTgt>
                                        </p:tgtEl>
                                      </p:cBhvr>
                                    </p:animEffect>
                                    <p:anim calcmode="lin" valueType="num">
                                      <p:cBhvr>
                                        <p:cTn id="3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0"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7" presetClass="entr" presetSubtype="0" fill="hold" grpId="0" nodeType="click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Effect transition="in" filter="fade">
                                      <p:cBhvr>
                                        <p:cTn id="46" dur="1000"/>
                                        <p:tgtEl>
                                          <p:spTgt spid="3">
                                            <p:txEl>
                                              <p:pRg st="5" end="5"/>
                                            </p:txEl>
                                          </p:spTgt>
                                        </p:tgtEl>
                                      </p:cBhvr>
                                    </p:animEffect>
                                    <p:anim calcmode="lin" valueType="num">
                                      <p:cBhvr>
                                        <p:cTn id="4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8" dur="90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37" presetClass="entr" presetSubtype="0"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fade">
                                      <p:cBhvr>
                                        <p:cTn id="54" dur="1000"/>
                                        <p:tgtEl>
                                          <p:spTgt spid="3">
                                            <p:txEl>
                                              <p:pRg st="6" end="6"/>
                                            </p:txEl>
                                          </p:spTgt>
                                        </p:tgtEl>
                                      </p:cBhvr>
                                    </p:animEffect>
                                    <p:anim calcmode="lin" valueType="num">
                                      <p:cBhvr>
                                        <p:cTn id="5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6" dur="900"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ssociation-of-lebanese-industrialists-20.jpg"/>
          <p:cNvPicPr>
            <a:picLocks noChangeAspect="1"/>
          </p:cNvPicPr>
          <p:nvPr/>
        </p:nvPicPr>
        <p:blipFill>
          <a:blip r:embed="rId2"/>
          <a:stretch>
            <a:fillRect/>
          </a:stretch>
        </p:blipFill>
        <p:spPr>
          <a:xfrm>
            <a:off x="0" y="4343400"/>
            <a:ext cx="5867400" cy="2514600"/>
          </a:xfrm>
          <a:prstGeom prst="rect">
            <a:avLst/>
          </a:prstGeom>
        </p:spPr>
      </p:pic>
      <p:pic>
        <p:nvPicPr>
          <p:cNvPr id="6" name="Picture 5" descr="ep.jpg"/>
          <p:cNvPicPr>
            <a:picLocks noChangeAspect="1"/>
          </p:cNvPicPr>
          <p:nvPr/>
        </p:nvPicPr>
        <p:blipFill>
          <a:blip r:embed="rId3"/>
          <a:stretch>
            <a:fillRect/>
          </a:stretch>
        </p:blipFill>
        <p:spPr>
          <a:xfrm>
            <a:off x="0" y="2514600"/>
            <a:ext cx="5867400" cy="1828800"/>
          </a:xfrm>
          <a:prstGeom prst="rect">
            <a:avLst/>
          </a:prstGeom>
        </p:spPr>
      </p:pic>
      <p:pic>
        <p:nvPicPr>
          <p:cNvPr id="4" name="Picture 3" descr="geologist.jpg"/>
          <p:cNvPicPr>
            <a:picLocks noChangeAspect="1"/>
          </p:cNvPicPr>
          <p:nvPr/>
        </p:nvPicPr>
        <p:blipFill>
          <a:blip r:embed="rId4"/>
          <a:stretch>
            <a:fillRect/>
          </a:stretch>
        </p:blipFill>
        <p:spPr>
          <a:xfrm>
            <a:off x="0" y="0"/>
            <a:ext cx="5867400" cy="2514600"/>
          </a:xfrm>
          <a:prstGeom prst="rect">
            <a:avLst/>
          </a:prstGeom>
        </p:spPr>
      </p:pic>
      <p:sp>
        <p:nvSpPr>
          <p:cNvPr id="2" name="Title 1"/>
          <p:cNvSpPr>
            <a:spLocks noGrp="1"/>
          </p:cNvSpPr>
          <p:nvPr>
            <p:ph type="title"/>
          </p:nvPr>
        </p:nvSpPr>
        <p:spPr>
          <a:xfrm>
            <a:off x="457200" y="228600"/>
            <a:ext cx="3505200" cy="914400"/>
          </a:xfrm>
        </p:spPr>
        <p:txBody>
          <a:bodyPr/>
          <a:lstStyle/>
          <a:p>
            <a:r>
              <a:rPr lang="en-US" dirty="0" smtClean="0">
                <a:solidFill>
                  <a:srgbClr val="FF0066"/>
                </a:solidFill>
                <a:latin typeface="Broadway" pitchFamily="82" charset="0"/>
              </a:rPr>
              <a:t>Tasks</a:t>
            </a:r>
            <a:endParaRPr lang="en-US" dirty="0">
              <a:solidFill>
                <a:srgbClr val="FF0066"/>
              </a:solidFill>
              <a:latin typeface="Broadway" pitchFamily="82" charset="0"/>
            </a:endParaRPr>
          </a:p>
        </p:txBody>
      </p:sp>
      <p:sp>
        <p:nvSpPr>
          <p:cNvPr id="3" name="Content Placeholder 2"/>
          <p:cNvSpPr>
            <a:spLocks noGrp="1"/>
          </p:cNvSpPr>
          <p:nvPr>
            <p:ph idx="1"/>
          </p:nvPr>
        </p:nvSpPr>
        <p:spPr>
          <a:xfrm>
            <a:off x="381000" y="1600200"/>
            <a:ext cx="8229600" cy="4525963"/>
          </a:xfrm>
        </p:spPr>
        <p:txBody>
          <a:bodyPr>
            <a:normAutofit/>
          </a:bodyPr>
          <a:lstStyle/>
          <a:p>
            <a:pPr>
              <a:buNone/>
            </a:pPr>
            <a:r>
              <a:rPr lang="en-US" dirty="0" smtClean="0">
                <a:solidFill>
                  <a:schemeClr val="bg1"/>
                </a:solidFill>
                <a:latin typeface="Candara" pitchFamily="34" charset="0"/>
              </a:rPr>
              <a:t>Geologist – Nicole V. Lim</a:t>
            </a:r>
          </a:p>
          <a:p>
            <a:pPr>
              <a:buNone/>
            </a:pPr>
            <a:endParaRPr lang="en-US" dirty="0">
              <a:solidFill>
                <a:schemeClr val="bg1"/>
              </a:solidFill>
              <a:latin typeface="Candara" pitchFamily="34" charset="0"/>
            </a:endParaRPr>
          </a:p>
          <a:p>
            <a:pPr>
              <a:buNone/>
            </a:pPr>
            <a:r>
              <a:rPr lang="en-US" dirty="0" smtClean="0">
                <a:solidFill>
                  <a:schemeClr val="bg1"/>
                </a:solidFill>
                <a:latin typeface="Candara" pitchFamily="34" charset="0"/>
              </a:rPr>
              <a:t>Economist- Daphne  </a:t>
            </a:r>
            <a:r>
              <a:rPr lang="en-US" dirty="0" err="1" smtClean="0">
                <a:solidFill>
                  <a:schemeClr val="bg1"/>
                </a:solidFill>
                <a:latin typeface="Candara" pitchFamily="34" charset="0"/>
              </a:rPr>
              <a:t>Abella</a:t>
            </a:r>
            <a:endParaRPr lang="en-US" dirty="0" smtClean="0">
              <a:solidFill>
                <a:schemeClr val="bg1"/>
              </a:solidFill>
              <a:latin typeface="Candara" pitchFamily="34" charset="0"/>
            </a:endParaRPr>
          </a:p>
          <a:p>
            <a:pPr>
              <a:buNone/>
            </a:pPr>
            <a:endParaRPr lang="en-US" dirty="0">
              <a:solidFill>
                <a:schemeClr val="bg1"/>
              </a:solidFill>
              <a:latin typeface="Candara" pitchFamily="34" charset="0"/>
            </a:endParaRPr>
          </a:p>
          <a:p>
            <a:pPr>
              <a:buNone/>
            </a:pPr>
            <a:endParaRPr lang="en-US" dirty="0" smtClean="0">
              <a:solidFill>
                <a:schemeClr val="bg1"/>
              </a:solidFill>
              <a:latin typeface="Candara" pitchFamily="34" charset="0"/>
            </a:endParaRPr>
          </a:p>
          <a:p>
            <a:pPr>
              <a:buNone/>
            </a:pPr>
            <a:r>
              <a:rPr lang="en-US" dirty="0" smtClean="0">
                <a:solidFill>
                  <a:schemeClr val="bg1"/>
                </a:solidFill>
                <a:latin typeface="Candara" pitchFamily="34" charset="0"/>
              </a:rPr>
              <a:t>Industrialist- Samuel </a:t>
            </a:r>
            <a:r>
              <a:rPr lang="en-US" dirty="0" err="1" smtClean="0">
                <a:solidFill>
                  <a:schemeClr val="bg1"/>
                </a:solidFill>
                <a:latin typeface="Candara" pitchFamily="34" charset="0"/>
              </a:rPr>
              <a:t>Amaro</a:t>
            </a:r>
            <a:endParaRPr lang="en-US" dirty="0">
              <a:solidFill>
                <a:schemeClr val="bg1"/>
              </a:solidFill>
              <a:latin typeface="Candara" pitchFamily="34" charset="0"/>
            </a:endParaRPr>
          </a:p>
        </p:txBody>
      </p:sp>
      <p:pic>
        <p:nvPicPr>
          <p:cNvPr id="8" name="Picture 7" descr="0511-0810-1419-0753_Cartoon_of_a_Research_Scientist_clipart_image.jpg"/>
          <p:cNvPicPr>
            <a:picLocks noChangeAspect="1"/>
          </p:cNvPicPr>
          <p:nvPr/>
        </p:nvPicPr>
        <p:blipFill>
          <a:blip r:embed="rId5"/>
          <a:stretch>
            <a:fillRect/>
          </a:stretch>
        </p:blipFill>
        <p:spPr>
          <a:xfrm>
            <a:off x="5943600" y="0"/>
            <a:ext cx="3200400" cy="3581400"/>
          </a:xfrm>
          <a:prstGeom prst="rect">
            <a:avLst/>
          </a:prstGeom>
        </p:spPr>
      </p:pic>
      <p:pic>
        <p:nvPicPr>
          <p:cNvPr id="1028" name="Picture 4" descr="C:\Users\Ebrahim F. Ampuan\AppData\Local\Microsoft\Windows\Temporary Internet Files\Content.IE5\JMND9SM8\MC900151331[1].wmf"/>
          <p:cNvPicPr>
            <a:picLocks noChangeAspect="1" noChangeArrowheads="1"/>
          </p:cNvPicPr>
          <p:nvPr/>
        </p:nvPicPr>
        <p:blipFill>
          <a:blip r:embed="rId6"/>
          <a:srcRect/>
          <a:stretch>
            <a:fillRect/>
          </a:stretch>
        </p:blipFill>
        <p:spPr bwMode="auto">
          <a:xfrm>
            <a:off x="6019800" y="3657600"/>
            <a:ext cx="2819400" cy="2971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1"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385" decel="100000"/>
                                        <p:tgtEl>
                                          <p:spTgt spid="3">
                                            <p:txEl>
                                              <p:pRg st="0" end="0"/>
                                            </p:txEl>
                                          </p:spTgt>
                                        </p:tgtEl>
                                      </p:cBhvr>
                                    </p:animEffect>
                                    <p:animScale>
                                      <p:cBhvr>
                                        <p:cTn id="15" dur="385" decel="100000"/>
                                        <p:tgtEl>
                                          <p:spTgt spid="3">
                                            <p:txEl>
                                              <p:pRg st="0" end="0"/>
                                            </p:txEl>
                                          </p:spTgt>
                                        </p:tgtEl>
                                      </p:cBhvr>
                                      <p:from x="10000" y="10000"/>
                                      <p:to x="200000" y="450000"/>
                                    </p:animScale>
                                    <p:animScale>
                                      <p:cBhvr>
                                        <p:cTn id="16" dur="615" accel="100000" fill="hold">
                                          <p:stCondLst>
                                            <p:cond delay="385"/>
                                          </p:stCondLst>
                                        </p:cTn>
                                        <p:tgtEl>
                                          <p:spTgt spid="3">
                                            <p:txEl>
                                              <p:pRg st="0" end="0"/>
                                            </p:txEl>
                                          </p:spTgt>
                                        </p:tgtEl>
                                      </p:cBhvr>
                                      <p:from x="200000" y="450000"/>
                                      <p:to x="100000" y="100000"/>
                                    </p:animScale>
                                    <p:set>
                                      <p:cBhvr>
                                        <p:cTn id="17" dur="385" fill="hold"/>
                                        <p:tgtEl>
                                          <p:spTgt spid="3">
                                            <p:txEl>
                                              <p:pRg st="0" end="0"/>
                                            </p:txEl>
                                          </p:spTgt>
                                        </p:tgtEl>
                                        <p:attrNameLst>
                                          <p:attrName>ppt_x</p:attrName>
                                        </p:attrNameLst>
                                      </p:cBhvr>
                                      <p:to>
                                        <p:strVal val="(0.5)"/>
                                      </p:to>
                                    </p:set>
                                    <p:anim from="(0.5)" to="(#ppt_x)" calcmode="lin" valueType="num">
                                      <p:cBhvr>
                                        <p:cTn id="18" dur="615" accel="100000" fill="hold">
                                          <p:stCondLst>
                                            <p:cond delay="385"/>
                                          </p:stCondLst>
                                        </p:cTn>
                                        <p:tgtEl>
                                          <p:spTgt spid="3">
                                            <p:txEl>
                                              <p:pRg st="0" end="0"/>
                                            </p:txEl>
                                          </p:spTgt>
                                        </p:tgtEl>
                                        <p:attrNameLst>
                                          <p:attrName>ppt_x</p:attrName>
                                        </p:attrNameLst>
                                      </p:cBhvr>
                                    </p:anim>
                                    <p:set>
                                      <p:cBhvr>
                                        <p:cTn id="19" dur="385" fill="hold"/>
                                        <p:tgtEl>
                                          <p:spTgt spid="3">
                                            <p:txEl>
                                              <p:pRg st="0" end="0"/>
                                            </p:txEl>
                                          </p:spTgt>
                                        </p:tgtEl>
                                        <p:attrNameLst>
                                          <p:attrName>ppt_y</p:attrName>
                                        </p:attrNameLst>
                                      </p:cBhvr>
                                      <p:to>
                                        <p:strVal val="(#ppt_y+0.4)"/>
                                      </p:to>
                                    </p:set>
                                    <p:anim from="(#ppt_y+0.4)" to="(#ppt_y)" calcmode="lin" valueType="num">
                                      <p:cBhvr>
                                        <p:cTn id="20" dur="615" accel="100000" fill="hold">
                                          <p:stCondLst>
                                            <p:cond delay="385"/>
                                          </p:stCondLst>
                                        </p:cTn>
                                        <p:tgtEl>
                                          <p:spTgt spid="3">
                                            <p:txEl>
                                              <p:pRg st="0" end="0"/>
                                            </p:txEl>
                                          </p:spTgt>
                                        </p:tgtEl>
                                        <p:attrNameLst>
                                          <p:attrName>ppt_y</p:attrName>
                                        </p:attrNameLst>
                                      </p:cBhvr>
                                    </p:anim>
                                  </p:childTnLst>
                                </p:cTn>
                              </p:par>
                            </p:childTnLst>
                          </p:cTn>
                        </p:par>
                      </p:childTnLst>
                    </p:cTn>
                  </p:par>
                  <p:par>
                    <p:cTn id="21" fill="hold">
                      <p:stCondLst>
                        <p:cond delay="indefinite"/>
                      </p:stCondLst>
                      <p:childTnLst>
                        <p:par>
                          <p:cTn id="22" fill="hold">
                            <p:stCondLst>
                              <p:cond delay="0"/>
                            </p:stCondLst>
                            <p:childTnLst>
                              <p:par>
                                <p:cTn id="23" presetID="51"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385" decel="100000"/>
                                        <p:tgtEl>
                                          <p:spTgt spid="3">
                                            <p:txEl>
                                              <p:pRg st="2" end="2"/>
                                            </p:txEl>
                                          </p:spTgt>
                                        </p:tgtEl>
                                      </p:cBhvr>
                                    </p:animEffect>
                                    <p:animScale>
                                      <p:cBhvr>
                                        <p:cTn id="26" dur="385" decel="100000"/>
                                        <p:tgtEl>
                                          <p:spTgt spid="3">
                                            <p:txEl>
                                              <p:pRg st="2" end="2"/>
                                            </p:txEl>
                                          </p:spTgt>
                                        </p:tgtEl>
                                      </p:cBhvr>
                                      <p:from x="10000" y="10000"/>
                                      <p:to x="200000" y="450000"/>
                                    </p:animScale>
                                    <p:animScale>
                                      <p:cBhvr>
                                        <p:cTn id="27" dur="615" accel="100000" fill="hold">
                                          <p:stCondLst>
                                            <p:cond delay="385"/>
                                          </p:stCondLst>
                                        </p:cTn>
                                        <p:tgtEl>
                                          <p:spTgt spid="3">
                                            <p:txEl>
                                              <p:pRg st="2" end="2"/>
                                            </p:txEl>
                                          </p:spTgt>
                                        </p:tgtEl>
                                      </p:cBhvr>
                                      <p:from x="200000" y="450000"/>
                                      <p:to x="100000" y="100000"/>
                                    </p:animScale>
                                    <p:set>
                                      <p:cBhvr>
                                        <p:cTn id="28" dur="385" fill="hold"/>
                                        <p:tgtEl>
                                          <p:spTgt spid="3">
                                            <p:txEl>
                                              <p:pRg st="2" end="2"/>
                                            </p:txEl>
                                          </p:spTgt>
                                        </p:tgtEl>
                                        <p:attrNameLst>
                                          <p:attrName>ppt_x</p:attrName>
                                        </p:attrNameLst>
                                      </p:cBhvr>
                                      <p:to>
                                        <p:strVal val="(0.5)"/>
                                      </p:to>
                                    </p:set>
                                    <p:anim from="(0.5)" to="(#ppt_x)" calcmode="lin" valueType="num">
                                      <p:cBhvr>
                                        <p:cTn id="29" dur="615" accel="100000" fill="hold">
                                          <p:stCondLst>
                                            <p:cond delay="385"/>
                                          </p:stCondLst>
                                        </p:cTn>
                                        <p:tgtEl>
                                          <p:spTgt spid="3">
                                            <p:txEl>
                                              <p:pRg st="2" end="2"/>
                                            </p:txEl>
                                          </p:spTgt>
                                        </p:tgtEl>
                                        <p:attrNameLst>
                                          <p:attrName>ppt_x</p:attrName>
                                        </p:attrNameLst>
                                      </p:cBhvr>
                                    </p:anim>
                                    <p:set>
                                      <p:cBhvr>
                                        <p:cTn id="30" dur="385" fill="hold"/>
                                        <p:tgtEl>
                                          <p:spTgt spid="3">
                                            <p:txEl>
                                              <p:pRg st="2" end="2"/>
                                            </p:txEl>
                                          </p:spTgt>
                                        </p:tgtEl>
                                        <p:attrNameLst>
                                          <p:attrName>ppt_y</p:attrName>
                                        </p:attrNameLst>
                                      </p:cBhvr>
                                      <p:to>
                                        <p:strVal val="(#ppt_y+0.4)"/>
                                      </p:to>
                                    </p:set>
                                    <p:anim from="(#ppt_y+0.4)" to="(#ppt_y)" calcmode="lin" valueType="num">
                                      <p:cBhvr>
                                        <p:cTn id="31" dur="615" accel="100000" fill="hold">
                                          <p:stCondLst>
                                            <p:cond delay="385"/>
                                          </p:stCondLst>
                                        </p:cTn>
                                        <p:tgtEl>
                                          <p:spTgt spid="3">
                                            <p:txEl>
                                              <p:pRg st="2" end="2"/>
                                            </p:txEl>
                                          </p:spTgt>
                                        </p:tgtEl>
                                        <p:attrNameLst>
                                          <p:attrName>ppt_y</p:attrName>
                                        </p:attrNameLst>
                                      </p:cBhvr>
                                    </p:anim>
                                  </p:childTnLst>
                                </p:cTn>
                              </p:par>
                            </p:childTnLst>
                          </p:cTn>
                        </p:par>
                      </p:childTnLst>
                    </p:cTn>
                  </p:par>
                  <p:par>
                    <p:cTn id="32" fill="hold">
                      <p:stCondLst>
                        <p:cond delay="indefinite"/>
                      </p:stCondLst>
                      <p:childTnLst>
                        <p:par>
                          <p:cTn id="33" fill="hold">
                            <p:stCondLst>
                              <p:cond delay="0"/>
                            </p:stCondLst>
                            <p:childTnLst>
                              <p:par>
                                <p:cTn id="34" presetID="51" presetClass="entr" presetSubtype="0" fill="hold" grpId="0"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385" decel="100000"/>
                                        <p:tgtEl>
                                          <p:spTgt spid="3">
                                            <p:txEl>
                                              <p:pRg st="5" end="5"/>
                                            </p:txEl>
                                          </p:spTgt>
                                        </p:tgtEl>
                                      </p:cBhvr>
                                    </p:animEffect>
                                    <p:animScale>
                                      <p:cBhvr>
                                        <p:cTn id="37" dur="385" decel="100000"/>
                                        <p:tgtEl>
                                          <p:spTgt spid="3">
                                            <p:txEl>
                                              <p:pRg st="5" end="5"/>
                                            </p:txEl>
                                          </p:spTgt>
                                        </p:tgtEl>
                                      </p:cBhvr>
                                      <p:from x="10000" y="10000"/>
                                      <p:to x="200000" y="450000"/>
                                    </p:animScale>
                                    <p:animScale>
                                      <p:cBhvr>
                                        <p:cTn id="38" dur="615" accel="100000" fill="hold">
                                          <p:stCondLst>
                                            <p:cond delay="385"/>
                                          </p:stCondLst>
                                        </p:cTn>
                                        <p:tgtEl>
                                          <p:spTgt spid="3">
                                            <p:txEl>
                                              <p:pRg st="5" end="5"/>
                                            </p:txEl>
                                          </p:spTgt>
                                        </p:tgtEl>
                                      </p:cBhvr>
                                      <p:from x="200000" y="450000"/>
                                      <p:to x="100000" y="100000"/>
                                    </p:animScale>
                                    <p:set>
                                      <p:cBhvr>
                                        <p:cTn id="39" dur="385" fill="hold"/>
                                        <p:tgtEl>
                                          <p:spTgt spid="3">
                                            <p:txEl>
                                              <p:pRg st="5" end="5"/>
                                            </p:txEl>
                                          </p:spTgt>
                                        </p:tgtEl>
                                        <p:attrNameLst>
                                          <p:attrName>ppt_x</p:attrName>
                                        </p:attrNameLst>
                                      </p:cBhvr>
                                      <p:to>
                                        <p:strVal val="(0.5)"/>
                                      </p:to>
                                    </p:set>
                                    <p:anim from="(0.5)" to="(#ppt_x)" calcmode="lin" valueType="num">
                                      <p:cBhvr>
                                        <p:cTn id="40" dur="615" accel="100000" fill="hold">
                                          <p:stCondLst>
                                            <p:cond delay="385"/>
                                          </p:stCondLst>
                                        </p:cTn>
                                        <p:tgtEl>
                                          <p:spTgt spid="3">
                                            <p:txEl>
                                              <p:pRg st="5" end="5"/>
                                            </p:txEl>
                                          </p:spTgt>
                                        </p:tgtEl>
                                        <p:attrNameLst>
                                          <p:attrName>ppt_x</p:attrName>
                                        </p:attrNameLst>
                                      </p:cBhvr>
                                    </p:anim>
                                    <p:set>
                                      <p:cBhvr>
                                        <p:cTn id="41" dur="385" fill="hold"/>
                                        <p:tgtEl>
                                          <p:spTgt spid="3">
                                            <p:txEl>
                                              <p:pRg st="5" end="5"/>
                                            </p:txEl>
                                          </p:spTgt>
                                        </p:tgtEl>
                                        <p:attrNameLst>
                                          <p:attrName>ppt_y</p:attrName>
                                        </p:attrNameLst>
                                      </p:cBhvr>
                                      <p:to>
                                        <p:strVal val="(#ppt_y+0.4)"/>
                                      </p:to>
                                    </p:set>
                                    <p:anim from="(#ppt_y+0.4)" to="(#ppt_y)" calcmode="lin" valueType="num">
                                      <p:cBhvr>
                                        <p:cTn id="42" dur="615" accel="100000" fill="hold">
                                          <p:stCondLst>
                                            <p:cond delay="385"/>
                                          </p:stCondLst>
                                        </p:cTn>
                                        <p:tgtEl>
                                          <p:spTgt spid="3">
                                            <p:txEl>
                                              <p:pRg st="5" end="5"/>
                                            </p:txEl>
                                          </p:spTgt>
                                        </p:tgtEl>
                                        <p:attrNameLst>
                                          <p:attrName>ppt_y</p:attrName>
                                        </p:attrNameLst>
                                      </p:cBhvr>
                                    </p:anim>
                                  </p:childTnLst>
                                </p:cTn>
                              </p:par>
                            </p:childTnLst>
                          </p:cTn>
                        </p:par>
                      </p:childTnLst>
                    </p:cTn>
                  </p:par>
                  <p:par>
                    <p:cTn id="43" fill="hold">
                      <p:stCondLst>
                        <p:cond delay="indefinite"/>
                      </p:stCondLst>
                      <p:childTnLst>
                        <p:par>
                          <p:cTn id="44" fill="hold">
                            <p:stCondLst>
                              <p:cond delay="0"/>
                            </p:stCondLst>
                            <p:childTnLst>
                              <p:par>
                                <p:cTn id="45" presetID="8" presetClass="emph" presetSubtype="0" fill="hold" nodeType="clickEffect">
                                  <p:stCondLst>
                                    <p:cond delay="0"/>
                                  </p:stCondLst>
                                  <p:childTnLst>
                                    <p:animRot by="21600000">
                                      <p:cBhvr>
                                        <p:cTn id="46" dur="500" fill="hold"/>
                                        <p:tgtEl>
                                          <p:spTgt spid="8"/>
                                        </p:tgtEl>
                                        <p:attrNameLst>
                                          <p:attrName>r</p:attrName>
                                        </p:attrNameLst>
                                      </p:cBhvr>
                                    </p:animRot>
                                  </p:childTnLst>
                                </p:cTn>
                              </p:par>
                            </p:childTnLst>
                          </p:cTn>
                        </p:par>
                      </p:childTnLst>
                    </p:cTn>
                  </p:par>
                  <p:par>
                    <p:cTn id="47" fill="hold">
                      <p:stCondLst>
                        <p:cond delay="indefinite"/>
                      </p:stCondLst>
                      <p:childTnLst>
                        <p:par>
                          <p:cTn id="48" fill="hold">
                            <p:stCondLst>
                              <p:cond delay="0"/>
                            </p:stCondLst>
                            <p:childTnLst>
                              <p:par>
                                <p:cTn id="49" presetID="8" presetClass="emph" presetSubtype="0" fill="hold" nodeType="clickEffect">
                                  <p:stCondLst>
                                    <p:cond delay="0"/>
                                  </p:stCondLst>
                                  <p:childTnLst>
                                    <p:animRot by="21600000">
                                      <p:cBhvr>
                                        <p:cTn id="50" dur="500" fill="hold"/>
                                        <p:tgtEl>
                                          <p:spTgt spid="10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752600"/>
            <a:ext cx="8686800" cy="4876800"/>
          </a:xfrm>
        </p:spPr>
        <p:style>
          <a:lnRef idx="2">
            <a:schemeClr val="accent4"/>
          </a:lnRef>
          <a:fillRef idx="1">
            <a:schemeClr val="lt1"/>
          </a:fillRef>
          <a:effectRef idx="0">
            <a:schemeClr val="accent4"/>
          </a:effectRef>
          <a:fontRef idx="minor">
            <a:schemeClr val="dk1"/>
          </a:fontRef>
        </p:style>
        <p:txBody>
          <a:bodyPr/>
          <a:lstStyle/>
          <a:p>
            <a:r>
              <a:rPr lang="en-US" dirty="0" smtClean="0">
                <a:latin typeface="Broadway" pitchFamily="82" charset="0"/>
              </a:rPr>
              <a:t/>
            </a:r>
            <a:br>
              <a:rPr lang="en-US" dirty="0" smtClean="0">
                <a:latin typeface="Broadway" pitchFamily="82" charset="0"/>
              </a:rPr>
            </a:br>
            <a:r>
              <a:rPr lang="en-US" smtClean="0">
                <a:latin typeface="Broadway" pitchFamily="82" charset="0"/>
              </a:rPr>
              <a:t/>
            </a:r>
            <a:br>
              <a:rPr lang="en-US" smtClean="0">
                <a:latin typeface="Broadway" pitchFamily="82" charset="0"/>
              </a:rPr>
            </a:br>
            <a:r>
              <a:rPr lang="en-US" dirty="0" smtClean="0">
                <a:latin typeface="Broadway" pitchFamily="82" charset="0"/>
              </a:rPr>
              <a:t/>
            </a:r>
            <a:br>
              <a:rPr lang="en-US" dirty="0" smtClean="0">
                <a:latin typeface="Broadway" pitchFamily="82" charset="0"/>
              </a:rPr>
            </a:br>
            <a:r>
              <a:rPr lang="en-US" dirty="0" smtClean="0">
                <a:latin typeface="Broadway" pitchFamily="82" charset="0"/>
              </a:rPr>
              <a:t>BYE!</a:t>
            </a:r>
            <a:endParaRPr lang="en-US" dirty="0">
              <a:latin typeface="Broadway" pitchFamily="82" charset="0"/>
            </a:endParaRPr>
          </a:p>
        </p:txBody>
      </p:sp>
      <p:sp>
        <p:nvSpPr>
          <p:cNvPr id="3" name="Text Placeholder 2"/>
          <p:cNvSpPr>
            <a:spLocks noGrp="1"/>
          </p:cNvSpPr>
          <p:nvPr>
            <p:ph type="body" idx="1"/>
          </p:nvPr>
        </p:nvSpPr>
        <p:spPr>
          <a:xfrm>
            <a:off x="0" y="0"/>
            <a:ext cx="9144000" cy="1500187"/>
          </a:xfrm>
        </p:spPr>
        <p:style>
          <a:lnRef idx="1">
            <a:schemeClr val="accent4"/>
          </a:lnRef>
          <a:fillRef idx="2">
            <a:schemeClr val="accent4"/>
          </a:fillRef>
          <a:effectRef idx="1">
            <a:schemeClr val="accent4"/>
          </a:effectRef>
          <a:fontRef idx="minor">
            <a:schemeClr val="dk1"/>
          </a:fontRef>
        </p:style>
        <p:txBody>
          <a:bodyPr/>
          <a:lstStyle/>
          <a:p>
            <a:r>
              <a:rPr lang="en-US" dirty="0" smtClean="0">
                <a:solidFill>
                  <a:schemeClr val="tx1"/>
                </a:solidFill>
                <a:latin typeface="Candara" pitchFamily="34" charset="0"/>
              </a:rPr>
              <a:t>…..that was our presentation…</a:t>
            </a:r>
            <a:endParaRPr lang="en-US" dirty="0">
              <a:solidFill>
                <a:schemeClr val="tx1"/>
              </a:solidFill>
              <a:latin typeface="Candara" pitchFamily="34" charset="0"/>
            </a:endParaRPr>
          </a:p>
        </p:txBody>
      </p:sp>
      <p:sp>
        <p:nvSpPr>
          <p:cNvPr id="4" name="Smiley Face 3"/>
          <p:cNvSpPr/>
          <p:nvPr/>
        </p:nvSpPr>
        <p:spPr>
          <a:xfrm>
            <a:off x="7848600" y="5410200"/>
            <a:ext cx="838200" cy="685800"/>
          </a:xfrm>
          <a:prstGeom prst="smileyFac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from="(-#ppt_w/2)" to="(#ppt_x)" calcmode="lin" valueType="num">
                                      <p:cBhvr>
                                        <p:cTn id="7" dur="600" fill="hold">
                                          <p:stCondLst>
                                            <p:cond delay="0"/>
                                          </p:stCondLst>
                                        </p:cTn>
                                        <p:tgtEl>
                                          <p:spTgt spid="3">
                                            <p:bg/>
                                          </p:spTgt>
                                        </p:tgtEl>
                                        <p:attrNameLst>
                                          <p:attrName>ppt_x</p:attrName>
                                        </p:attrNameLst>
                                      </p:cBhvr>
                                    </p:anim>
                                    <p:anim from="0" to="-1.0" calcmode="lin" valueType="num">
                                      <p:cBhvr>
                                        <p:cTn id="8" dur="200" decel="50000" autoRev="1" fill="hold">
                                          <p:stCondLst>
                                            <p:cond delay="600"/>
                                          </p:stCondLst>
                                        </p:cTn>
                                        <p:tgtEl>
                                          <p:spTgt spid="3">
                                            <p:bg/>
                                          </p:spTgt>
                                        </p:tgtEl>
                                        <p:attrNameLst>
                                          <p:attrName>xshear</p:attrName>
                                        </p:attrNameLst>
                                      </p:cBhvr>
                                    </p:anim>
                                    <p:animScale>
                                      <p:cBhvr>
                                        <p:cTn id="9" dur="200" decel="100000" autoRev="1" fill="hold">
                                          <p:stCondLst>
                                            <p:cond delay="600"/>
                                          </p:stCondLst>
                                        </p:cTn>
                                        <p:tgtEl>
                                          <p:spTgt spid="3">
                                            <p:bg/>
                                          </p:spTgt>
                                        </p:tgtEl>
                                      </p:cBhvr>
                                      <p:from x="100000" y="100000"/>
                                      <p:to x="80000" y="100000"/>
                                    </p:animScale>
                                    <p:anim by="(#ppt_h/3+#ppt_w*0.1)" calcmode="lin" valueType="num">
                                      <p:cBhvr additive="sum">
                                        <p:cTn id="10" dur="200" decel="100000" autoRev="1" fill="hold">
                                          <p:stCondLst>
                                            <p:cond delay="600"/>
                                          </p:stCondLst>
                                        </p:cTn>
                                        <p:tgtEl>
                                          <p:spTgt spid="3">
                                            <p:bg/>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3">
                                            <p:txEl>
                                              <p:pRg st="0" end="0"/>
                                            </p:txEl>
                                          </p:spTgt>
                                        </p:tgtEl>
                                        <p:attrNameLst>
                                          <p:attrName>ppt_x</p:attrName>
                                        </p:attrNameLst>
                                      </p:cBhvr>
                                    </p:anim>
                                    <p:anim from="0" to="-1.0" calcmode="lin" valueType="num">
                                      <p:cBhvr>
                                        <p:cTn id="16" dur="200" decel="50000" autoRev="1" fill="hold">
                                          <p:stCondLst>
                                            <p:cond delay="600"/>
                                          </p:stCondLst>
                                        </p:cTn>
                                        <p:tgtEl>
                                          <p:spTgt spid="3">
                                            <p:txEl>
                                              <p:pRg st="0" end="0"/>
                                            </p:txEl>
                                          </p:spTgt>
                                        </p:tgtEl>
                                        <p:attrNameLst>
                                          <p:attrName>xshear</p:attrName>
                                        </p:attrNameLst>
                                      </p:cBhvr>
                                    </p:anim>
                                    <p:animScale>
                                      <p:cBhvr>
                                        <p:cTn id="17" dur="200" decel="100000" autoRev="1" fill="hold">
                                          <p:stCondLst>
                                            <p:cond delay="600"/>
                                          </p:stCondLst>
                                        </p:cTn>
                                        <p:tgtEl>
                                          <p:spTgt spid="3">
                                            <p:txEl>
                                              <p:pRg st="0" end="0"/>
                                            </p:txEl>
                                          </p:spTgt>
                                        </p:tgtEl>
                                      </p:cBhvr>
                                      <p:from x="100000" y="100000"/>
                                      <p:to x="80000" y="100000"/>
                                    </p:animScale>
                                    <p:anim by="(#ppt_h/3+#ppt_w*0.1)" calcmode="lin" valueType="num">
                                      <p:cBhvr additive="sum">
                                        <p:cTn id="18"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2"/>
                                        </p:tgtEl>
                                        <p:attrNameLst>
                                          <p:attrName>style.visibility</p:attrName>
                                        </p:attrNameLst>
                                      </p:cBhvr>
                                      <p:to>
                                        <p:strVal val="visible"/>
                                      </p:to>
                                    </p:set>
                                    <p:anim by="(-#ppt_w*2)" calcmode="lin" valueType="num">
                                      <p:cBhvr rctx="PPT">
                                        <p:cTn id="23" dur="500" autoRev="1" fill="hold">
                                          <p:stCondLst>
                                            <p:cond delay="0"/>
                                          </p:stCondLst>
                                        </p:cTn>
                                        <p:tgtEl>
                                          <p:spTgt spid="2"/>
                                        </p:tgtEl>
                                        <p:attrNameLst>
                                          <p:attrName>ppt_w</p:attrName>
                                        </p:attrNameLst>
                                      </p:cBhvr>
                                    </p:anim>
                                    <p:anim by="(#ppt_w*0.50)" calcmode="lin" valueType="num">
                                      <p:cBhvr>
                                        <p:cTn id="24" dur="500" decel="50000" autoRev="1" fill="hold">
                                          <p:stCondLst>
                                            <p:cond delay="0"/>
                                          </p:stCondLst>
                                        </p:cTn>
                                        <p:tgtEl>
                                          <p:spTgt spid="2"/>
                                        </p:tgtEl>
                                        <p:attrNameLst>
                                          <p:attrName>ppt_x</p:attrName>
                                        </p:attrNameLst>
                                      </p:cBhvr>
                                    </p:anim>
                                    <p:anim from="(-#ppt_h/2)" to="(#ppt_y)" calcmode="lin" valueType="num">
                                      <p:cBhvr>
                                        <p:cTn id="25" dur="1000" fill="hold">
                                          <p:stCondLst>
                                            <p:cond delay="0"/>
                                          </p:stCondLst>
                                        </p:cTn>
                                        <p:tgtEl>
                                          <p:spTgt spid="2"/>
                                        </p:tgtEl>
                                        <p:attrNameLst>
                                          <p:attrName>ppt_y</p:attrName>
                                        </p:attrNameLst>
                                      </p:cBhvr>
                                    </p:anim>
                                    <p:animRot by="21600000">
                                      <p:cBhvr>
                                        <p:cTn id="26"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ning_clip_image002.jpg"/>
          <p:cNvPicPr>
            <a:picLocks noChangeAspect="1"/>
          </p:cNvPicPr>
          <p:nvPr/>
        </p:nvPicPr>
        <p:blipFill>
          <a:blip r:embed="rId2"/>
          <a:stretch>
            <a:fillRect/>
          </a:stretch>
        </p:blipFill>
        <p:spPr>
          <a:xfrm>
            <a:off x="0" y="-30167"/>
            <a:ext cx="9144000" cy="6888167"/>
          </a:xfrm>
          <a:prstGeom prst="rect">
            <a:avLst/>
          </a:prstGeom>
        </p:spPr>
      </p:pic>
      <p:sp>
        <p:nvSpPr>
          <p:cNvPr id="2" name="Title 1"/>
          <p:cNvSpPr>
            <a:spLocks noGrp="1"/>
          </p:cNvSpPr>
          <p:nvPr>
            <p:ph type="title"/>
          </p:nvPr>
        </p:nvSpPr>
        <p:spPr/>
        <p:txBody>
          <a:bodyPr/>
          <a:lstStyle/>
          <a:p>
            <a:r>
              <a:rPr lang="en-US" dirty="0" smtClean="0">
                <a:solidFill>
                  <a:srgbClr val="FFFF00"/>
                </a:solidFill>
                <a:latin typeface="Broadway" pitchFamily="82" charset="0"/>
              </a:rPr>
              <a:t>Situation</a:t>
            </a:r>
            <a:endParaRPr lang="en-US" dirty="0">
              <a:solidFill>
                <a:srgbClr val="FFFF00"/>
              </a:solidFill>
              <a:latin typeface="Broadway" pitchFamily="82" charset="0"/>
            </a:endParaRPr>
          </a:p>
        </p:txBody>
      </p:sp>
      <p:sp>
        <p:nvSpPr>
          <p:cNvPr id="3" name="Content Placeholder 2"/>
          <p:cNvSpPr>
            <a:spLocks noGrp="1"/>
          </p:cNvSpPr>
          <p:nvPr>
            <p:ph idx="1"/>
          </p:nvPr>
        </p:nvSpPr>
        <p:spPr>
          <a:xfrm>
            <a:off x="457200" y="1676400"/>
            <a:ext cx="8229600" cy="4876800"/>
          </a:xfrm>
        </p:spPr>
        <p:txBody>
          <a:bodyPr>
            <a:normAutofit fontScale="92500" lnSpcReduction="20000"/>
          </a:bodyPr>
          <a:lstStyle/>
          <a:p>
            <a:pPr algn="just">
              <a:buNone/>
            </a:pPr>
            <a:r>
              <a:rPr lang="en-US" dirty="0" smtClean="0">
                <a:solidFill>
                  <a:srgbClr val="FFFF00"/>
                </a:solidFill>
                <a:latin typeface="Comic Sans MS" pitchFamily="66" charset="0"/>
              </a:rPr>
              <a:t>               A </a:t>
            </a:r>
            <a:r>
              <a:rPr lang="en-US" dirty="0">
                <a:solidFill>
                  <a:srgbClr val="FFFF00"/>
                </a:solidFill>
                <a:latin typeface="Comic Sans MS" pitchFamily="66" charset="0"/>
              </a:rPr>
              <a:t>businessman would like to increase his earnings through mining. Learning about his interest in the field, three companies immediately came up with project proposals for three different mineral reserves. Company A proposed for manganese, Company B recommended phosphates; </a:t>
            </a:r>
            <a:r>
              <a:rPr lang="en-US" dirty="0" smtClean="0">
                <a:solidFill>
                  <a:srgbClr val="FFFF00"/>
                </a:solidFill>
                <a:latin typeface="Comic Sans MS" pitchFamily="66" charset="0"/>
              </a:rPr>
              <a:t>Company C </a:t>
            </a:r>
            <a:r>
              <a:rPr lang="en-US" dirty="0">
                <a:solidFill>
                  <a:srgbClr val="FFFF00"/>
                </a:solidFill>
                <a:latin typeface="Comic Sans MS" pitchFamily="66" charset="0"/>
              </a:rPr>
              <a:t>envisioned a coal mining industry. However, the businessman, seeing the project to involve a huge amount of money, thought of hiring your expertise as a team MINERAL EXPERTS to help him decide where to invest.</a:t>
            </a:r>
          </a:p>
          <a:p>
            <a:endParaRPr lang="en-US"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3"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
                                        <p:tgtEl>
                                          <p:spTgt spid="3">
                                            <p:txEl>
                                              <p:pRg st="0" end="0"/>
                                            </p:txEl>
                                          </p:spTgt>
                                        </p:tgtEl>
                                      </p:cBhvr>
                                    </p:animEffect>
                                    <p:anim calcmode="lin" valueType="num">
                                      <p:cBhvr>
                                        <p:cTn id="15"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nerals.jpg"/>
          <p:cNvPicPr>
            <a:picLocks noChangeAspect="1"/>
          </p:cNvPicPr>
          <p:nvPr/>
        </p:nvPicPr>
        <p:blipFill>
          <a:blip r:embed="rId2"/>
          <a:stretch>
            <a:fillRect/>
          </a:stretch>
        </p:blipFill>
        <p:spPr>
          <a:xfrm>
            <a:off x="1" y="0"/>
            <a:ext cx="9144000" cy="6858000"/>
          </a:xfrm>
          <a:prstGeom prst="rect">
            <a:avLst/>
          </a:prstGeom>
        </p:spPr>
      </p:pic>
      <p:sp>
        <p:nvSpPr>
          <p:cNvPr id="3" name="Content Placeholder 2"/>
          <p:cNvSpPr>
            <a:spLocks noGrp="1"/>
          </p:cNvSpPr>
          <p:nvPr>
            <p:ph idx="1"/>
          </p:nvPr>
        </p:nvSpPr>
        <p:spPr>
          <a:xfrm>
            <a:off x="457200" y="457200"/>
            <a:ext cx="8229600" cy="6096000"/>
          </a:xfrm>
        </p:spPr>
        <p:txBody>
          <a:bodyPr>
            <a:normAutofit fontScale="92500" lnSpcReduction="20000"/>
          </a:bodyPr>
          <a:lstStyle/>
          <a:p>
            <a:pPr algn="ctr">
              <a:buNone/>
            </a:pPr>
            <a:endParaRPr lang="en-US" sz="6000" dirty="0" smtClean="0"/>
          </a:p>
          <a:p>
            <a:pPr algn="ctr">
              <a:buNone/>
            </a:pPr>
            <a:r>
              <a:rPr lang="en-US" sz="7100" dirty="0" smtClean="0">
                <a:solidFill>
                  <a:srgbClr val="FFFF00"/>
                </a:solidFill>
                <a:latin typeface="Aharoni" pitchFamily="2" charset="-79"/>
                <a:cs typeface="Aharoni" pitchFamily="2" charset="-79"/>
              </a:rPr>
              <a:t>Information about the Mineral Reserves</a:t>
            </a:r>
          </a:p>
          <a:p>
            <a:pPr algn="ctr">
              <a:buNone/>
            </a:pPr>
            <a:endParaRPr lang="en-US" sz="6000" dirty="0">
              <a:solidFill>
                <a:srgbClr val="FFFF00"/>
              </a:solidFill>
            </a:endParaRPr>
          </a:p>
          <a:p>
            <a:pPr>
              <a:buNone/>
            </a:pPr>
            <a:r>
              <a:rPr lang="en-US" sz="3600" dirty="0" smtClean="0">
                <a:solidFill>
                  <a:srgbClr val="FFFF00"/>
                </a:solidFill>
                <a:latin typeface="Candara" pitchFamily="34" charset="0"/>
              </a:rPr>
              <a:t>Company A- Manganese Mining</a:t>
            </a:r>
          </a:p>
          <a:p>
            <a:pPr>
              <a:buNone/>
            </a:pPr>
            <a:r>
              <a:rPr lang="en-US" sz="3600" dirty="0" smtClean="0">
                <a:solidFill>
                  <a:srgbClr val="FFFF00"/>
                </a:solidFill>
                <a:latin typeface="Candara" pitchFamily="34" charset="0"/>
              </a:rPr>
              <a:t>Company B- Phosphate Mining</a:t>
            </a:r>
          </a:p>
          <a:p>
            <a:pPr>
              <a:buNone/>
            </a:pPr>
            <a:r>
              <a:rPr lang="en-US" sz="3600" dirty="0" smtClean="0">
                <a:solidFill>
                  <a:srgbClr val="FFFF00"/>
                </a:solidFill>
                <a:latin typeface="Candara" pitchFamily="34" charset="0"/>
              </a:rPr>
              <a:t>Company C- Coal Mining</a:t>
            </a:r>
            <a:endParaRPr lang="en-US" sz="3600" dirty="0">
              <a:solidFill>
                <a:srgbClr val="FFFF00"/>
              </a:solidFill>
              <a:latin typeface="Candar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downLeft)">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strips(downLeft)">
                                      <p:cBhvr>
                                        <p:cTn id="12" dur="1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trips(downLeft)">
                                      <p:cBhvr>
                                        <p:cTn id="17" dur="1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strips(downLeft)">
                                      <p:cBhvr>
                                        <p:cTn id="22"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anganese_225183515_std.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33400" y="152400"/>
            <a:ext cx="8229600" cy="685800"/>
          </a:xfrm>
          <a:noFill/>
        </p:spPr>
        <p:txBody>
          <a:bodyPr>
            <a:normAutofit fontScale="90000"/>
          </a:bodyPr>
          <a:lstStyle/>
          <a:p>
            <a:r>
              <a:rPr lang="en-US" dirty="0" smtClean="0">
                <a:solidFill>
                  <a:schemeClr val="bg1"/>
                </a:solidFill>
                <a:latin typeface="Broadway" pitchFamily="82" charset="0"/>
              </a:rPr>
              <a:t>Company A- Manganese</a:t>
            </a:r>
            <a:endParaRPr lang="en-US" dirty="0">
              <a:solidFill>
                <a:schemeClr val="bg1"/>
              </a:solidFill>
              <a:latin typeface="Broadway" pitchFamily="82" charset="0"/>
            </a:endParaRPr>
          </a:p>
        </p:txBody>
      </p:sp>
      <p:sp>
        <p:nvSpPr>
          <p:cNvPr id="3" name="Content Placeholder 2"/>
          <p:cNvSpPr>
            <a:spLocks noGrp="1"/>
          </p:cNvSpPr>
          <p:nvPr>
            <p:ph idx="1"/>
          </p:nvPr>
        </p:nvSpPr>
        <p:spPr>
          <a:xfrm>
            <a:off x="457200" y="762000"/>
            <a:ext cx="8229600" cy="5943600"/>
          </a:xfrm>
        </p:spPr>
        <p:txBody>
          <a:bodyPr>
            <a:normAutofit fontScale="85000" lnSpcReduction="10000"/>
          </a:bodyPr>
          <a:lstStyle/>
          <a:p>
            <a:pPr algn="just">
              <a:buNone/>
            </a:pPr>
            <a:r>
              <a:rPr lang="en-US" dirty="0" smtClean="0"/>
              <a:t>		</a:t>
            </a:r>
            <a:r>
              <a:rPr lang="en-US" sz="3600" dirty="0" smtClean="0">
                <a:solidFill>
                  <a:schemeClr val="bg1"/>
                </a:solidFill>
                <a:latin typeface="Aharoni" pitchFamily="2" charset="-79"/>
                <a:cs typeface="Aharoni" pitchFamily="2" charset="-79"/>
              </a:rPr>
              <a:t> </a:t>
            </a:r>
            <a:r>
              <a:rPr lang="en-US" sz="4200" dirty="0" smtClean="0">
                <a:solidFill>
                  <a:schemeClr val="bg1"/>
                </a:solidFill>
                <a:latin typeface="Aharoni" pitchFamily="2" charset="-79"/>
                <a:cs typeface="Aharoni" pitchFamily="2" charset="-79"/>
              </a:rPr>
              <a:t>Manganese is a chemically active element. It is a hard metal and is very brittle. It is hard to melt, but easily oxidized. Manganese is reactive when pure, and as a powder it will burn in oxygen, it reacts with water (it rusts like iron) and dissolves in dilute acids. Manganese metal is also used in the production of nonferrous products such as aluminum alloys. </a:t>
            </a:r>
            <a:endParaRPr lang="en-US" sz="42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nganese_ore.jpg"/>
          <p:cNvPicPr>
            <a:picLocks noChangeAspect="1"/>
          </p:cNvPicPr>
          <p:nvPr/>
        </p:nvPicPr>
        <p:blipFill>
          <a:blip r:embed="rId2"/>
          <a:stretch>
            <a:fillRect/>
          </a:stretch>
        </p:blipFill>
        <p:spPr>
          <a:xfrm>
            <a:off x="0" y="0"/>
            <a:ext cx="9144000" cy="6858000"/>
          </a:xfrm>
          <a:prstGeom prst="rect">
            <a:avLst/>
          </a:prstGeom>
        </p:spPr>
      </p:pic>
      <p:sp>
        <p:nvSpPr>
          <p:cNvPr id="3" name="Content Placeholder 2"/>
          <p:cNvSpPr>
            <a:spLocks noGrp="1"/>
          </p:cNvSpPr>
          <p:nvPr>
            <p:ph idx="1"/>
          </p:nvPr>
        </p:nvSpPr>
        <p:spPr>
          <a:xfrm>
            <a:off x="0" y="0"/>
            <a:ext cx="9144000" cy="6858000"/>
          </a:xfrm>
          <a:noFill/>
        </p:spPr>
        <p:txBody>
          <a:bodyPr>
            <a:normAutofit fontScale="92500" lnSpcReduction="20000"/>
          </a:bodyPr>
          <a:lstStyle/>
          <a:p>
            <a:pPr algn="just">
              <a:buNone/>
            </a:pPr>
            <a:r>
              <a:rPr lang="en-US" dirty="0" smtClean="0"/>
              <a:t>		</a:t>
            </a:r>
            <a:endParaRPr lang="en-US" dirty="0" smtClean="0">
              <a:solidFill>
                <a:srgbClr val="002060"/>
              </a:solidFill>
            </a:endParaRPr>
          </a:p>
          <a:p>
            <a:pPr algn="ctr">
              <a:buNone/>
            </a:pPr>
            <a:r>
              <a:rPr lang="en-US" sz="3800" dirty="0" smtClean="0">
                <a:solidFill>
                  <a:schemeClr val="bg1"/>
                </a:solidFill>
                <a:latin typeface="Century Gothic" pitchFamily="34" charset="0"/>
              </a:rPr>
              <a:t>             </a:t>
            </a:r>
            <a:r>
              <a:rPr lang="en-US" sz="4200" dirty="0" smtClean="0">
                <a:solidFill>
                  <a:schemeClr val="bg1"/>
                </a:solidFill>
                <a:latin typeface="Century Gothic" pitchFamily="34" charset="0"/>
              </a:rPr>
              <a:t>Cost of Mining</a:t>
            </a:r>
            <a:r>
              <a:rPr lang="en-US" sz="3300" dirty="0" smtClean="0">
                <a:solidFill>
                  <a:schemeClr val="bg1"/>
                </a:solidFill>
              </a:rPr>
              <a:t>	</a:t>
            </a:r>
            <a:r>
              <a:rPr lang="en-US" dirty="0" smtClean="0">
                <a:solidFill>
                  <a:schemeClr val="bg1"/>
                </a:solidFill>
              </a:rPr>
              <a:t>	</a:t>
            </a:r>
            <a:br>
              <a:rPr lang="en-US" dirty="0" smtClean="0">
                <a:solidFill>
                  <a:schemeClr val="bg1"/>
                </a:solidFill>
              </a:rPr>
            </a:br>
            <a:r>
              <a:rPr lang="en-US" dirty="0" smtClean="0">
                <a:solidFill>
                  <a:schemeClr val="bg1"/>
                </a:solidFill>
              </a:rPr>
              <a:t>	</a:t>
            </a:r>
          </a:p>
          <a:p>
            <a:pPr algn="just">
              <a:buNone/>
            </a:pPr>
            <a:r>
              <a:rPr lang="en-US" sz="3300" dirty="0" smtClean="0">
                <a:solidFill>
                  <a:schemeClr val="bg1"/>
                </a:solidFill>
              </a:rPr>
              <a:t>		</a:t>
            </a:r>
            <a:r>
              <a:rPr lang="en-US" sz="3300" dirty="0" smtClean="0">
                <a:solidFill>
                  <a:schemeClr val="bg1"/>
                </a:solidFill>
                <a:latin typeface="Arial Narrow" pitchFamily="34" charset="0"/>
              </a:rPr>
              <a:t>According to the internet, Australia is the third largest producer of manganese ore in the world, producing 2.55 Mt in 2003, 12% of global production. In 2003, Australian exports of manganese ore totaled 2.14 Mt valued at A$312 million. </a:t>
            </a:r>
          </a:p>
          <a:p>
            <a:pPr algn="just">
              <a:buNone/>
            </a:pPr>
            <a:r>
              <a:rPr lang="en-US" sz="3500" dirty="0" smtClean="0">
                <a:solidFill>
                  <a:schemeClr val="bg1"/>
                </a:solidFill>
              </a:rPr>
              <a:t>		        </a:t>
            </a:r>
            <a:r>
              <a:rPr lang="en-US" sz="4200" dirty="0" smtClean="0">
                <a:solidFill>
                  <a:schemeClr val="bg1"/>
                </a:solidFill>
                <a:latin typeface="Century Gothic" pitchFamily="34" charset="0"/>
              </a:rPr>
              <a:t>Market Value and Mine Life </a:t>
            </a:r>
            <a:endParaRPr lang="en-US" sz="3500" dirty="0" smtClean="0">
              <a:solidFill>
                <a:schemeClr val="bg1"/>
              </a:solidFill>
              <a:latin typeface="Century Gothic" pitchFamily="34" charset="0"/>
            </a:endParaRPr>
          </a:p>
          <a:p>
            <a:pPr algn="just">
              <a:buNone/>
            </a:pPr>
            <a:r>
              <a:rPr lang="en-US" sz="3500" dirty="0" smtClean="0">
                <a:solidFill>
                  <a:schemeClr val="bg1"/>
                </a:solidFill>
              </a:rPr>
              <a:t>		</a:t>
            </a:r>
            <a:r>
              <a:rPr lang="en-US" sz="3300" dirty="0" smtClean="0">
                <a:solidFill>
                  <a:schemeClr val="bg1"/>
                </a:solidFill>
                <a:latin typeface="Arial Narrow" pitchFamily="34" charset="0"/>
              </a:rPr>
              <a:t>As stated, the manganese ore has a 10-17 year mine life. Manganese is one of the most abundant metals in soils, where it occurs as oxides and hydroxides, and it cycles through its various oxidation.</a:t>
            </a:r>
            <a:br>
              <a:rPr lang="en-US" sz="3300" dirty="0" smtClean="0">
                <a:solidFill>
                  <a:schemeClr val="bg1"/>
                </a:solidFill>
                <a:latin typeface="Arial Narrow" pitchFamily="34" charset="0"/>
              </a:rPr>
            </a:br>
            <a:r>
              <a:rPr lang="en-US" sz="3300" dirty="0" smtClean="0">
                <a:solidFill>
                  <a:schemeClr val="bg1"/>
                </a:solidFill>
                <a:latin typeface="Arial Narrow" pitchFamily="34" charset="0"/>
              </a:rPr>
              <a:t>	Manganese is an essential element for all species. </a:t>
            </a:r>
            <a:r>
              <a:rPr lang="en-US" sz="2100" dirty="0" smtClean="0">
                <a:solidFill>
                  <a:schemeClr val="bg1"/>
                </a:solidFill>
              </a:rPr>
              <a:t/>
            </a:r>
            <a:br>
              <a:rPr lang="en-US" sz="2100" dirty="0" smtClean="0">
                <a:solidFill>
                  <a:schemeClr val="bg1"/>
                </a:solidFill>
              </a:rPr>
            </a:br>
            <a:endParaRPr lang="en-US" sz="2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anim calcmode="lin" valueType="num">
                                      <p:cBhvr>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anim calcmode="lin" valueType="num">
                                      <p:cBhvr>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anim calcmode="lin" valueType="num">
                                      <p:cBhvr>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anim calcmode="lin" valueType="num">
                                      <p:cBhvr>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cc_health_stethoscope.jpg"/>
          <p:cNvPicPr>
            <a:picLocks noChangeAspect="1"/>
          </p:cNvPicPr>
          <p:nvPr/>
        </p:nvPicPr>
        <p:blipFill>
          <a:blip r:embed="rId2"/>
          <a:stretch>
            <a:fillRect/>
          </a:stretch>
        </p:blipFill>
        <p:spPr>
          <a:xfrm>
            <a:off x="1714500" y="957262"/>
            <a:ext cx="5715000" cy="4943475"/>
          </a:xfrm>
          <a:prstGeom prst="rect">
            <a:avLst/>
          </a:prstGeom>
        </p:spPr>
      </p:pic>
      <p:sp>
        <p:nvSpPr>
          <p:cNvPr id="2" name="Title 1"/>
          <p:cNvSpPr>
            <a:spLocks noGrp="1"/>
          </p:cNvSpPr>
          <p:nvPr>
            <p:ph type="title"/>
          </p:nvPr>
        </p:nvSpPr>
        <p:spPr>
          <a:xfrm>
            <a:off x="0" y="0"/>
            <a:ext cx="9144000" cy="990600"/>
          </a:xfrm>
          <a:solidFill>
            <a:srgbClr val="33CCCC"/>
          </a:solidFill>
        </p:spPr>
        <p:txBody>
          <a:bodyPr>
            <a:normAutofit/>
          </a:bodyPr>
          <a:lstStyle/>
          <a:p>
            <a:r>
              <a:rPr lang="en-US" sz="3200" b="1" dirty="0" smtClean="0">
                <a:solidFill>
                  <a:schemeClr val="bg1"/>
                </a:solidFill>
                <a:latin typeface="Broadway" pitchFamily="82" charset="0"/>
              </a:rPr>
              <a:t>Health Effects</a:t>
            </a:r>
            <a:endParaRPr lang="en-US" sz="3200" b="1" dirty="0">
              <a:solidFill>
                <a:schemeClr val="bg1"/>
              </a:solidFill>
              <a:latin typeface="Broadway" pitchFamily="82" charset="0"/>
            </a:endParaRPr>
          </a:p>
        </p:txBody>
      </p:sp>
      <p:sp>
        <p:nvSpPr>
          <p:cNvPr id="3" name="Content Placeholder 2"/>
          <p:cNvSpPr>
            <a:spLocks noGrp="1"/>
          </p:cNvSpPr>
          <p:nvPr>
            <p:ph idx="1"/>
          </p:nvPr>
        </p:nvSpPr>
        <p:spPr>
          <a:xfrm>
            <a:off x="0" y="990600"/>
            <a:ext cx="9144000" cy="5867400"/>
          </a:xfrm>
        </p:spPr>
        <p:txBody>
          <a:bodyPr>
            <a:normAutofit fontScale="25000" lnSpcReduction="20000"/>
          </a:bodyPr>
          <a:lstStyle/>
          <a:p>
            <a:pPr algn="just">
              <a:buNone/>
            </a:pPr>
            <a:r>
              <a:rPr lang="en-US" sz="4800" dirty="0" smtClean="0"/>
              <a:t>		</a:t>
            </a:r>
            <a:r>
              <a:rPr lang="en-US" sz="10400" dirty="0" smtClean="0">
                <a:latin typeface="+mj-lt"/>
              </a:rPr>
              <a:t/>
            </a:r>
            <a:br>
              <a:rPr lang="en-US" sz="10400" dirty="0" smtClean="0">
                <a:latin typeface="+mj-lt"/>
              </a:rPr>
            </a:br>
            <a:r>
              <a:rPr lang="en-US" sz="10400" dirty="0" smtClean="0">
                <a:latin typeface="+mj-lt"/>
              </a:rPr>
              <a:t>	</a:t>
            </a:r>
            <a:r>
              <a:rPr lang="en-US" sz="14800" dirty="0" smtClean="0">
                <a:solidFill>
                  <a:srgbClr val="33CCCC"/>
                </a:solidFill>
                <a:latin typeface="+mj-lt"/>
              </a:rPr>
              <a:t>Manganese effects occur mainly in the respiratory tract and in the brains. Symptoms of manganese poisoning are hallucinations, forgetfulness and nerve damage. Manganese can also cause Parkinson, lung embolism and bronchitis. When men are exposed to manganese for a longer period of time they may become impotent.</a:t>
            </a:r>
            <a:br>
              <a:rPr lang="en-US" sz="14800" dirty="0" smtClean="0">
                <a:solidFill>
                  <a:srgbClr val="33CCCC"/>
                </a:solidFill>
                <a:latin typeface="+mj-lt"/>
              </a:rPr>
            </a:br>
            <a:r>
              <a:rPr lang="en-US" sz="14800" dirty="0" smtClean="0">
                <a:solidFill>
                  <a:srgbClr val="33CCCC"/>
                </a:solidFill>
                <a:latin typeface="+mj-lt"/>
              </a:rPr>
              <a:t>A syndrome that is caused by manganese has symptoms such as schizophrenia, dullness, weak muscles, headaches and insomnia.</a:t>
            </a:r>
            <a:r>
              <a:rPr lang="en-US" sz="15200" dirty="0" smtClean="0">
                <a:solidFill>
                  <a:srgbClr val="33CCCC"/>
                </a:solidFill>
                <a:latin typeface="+mj-lt"/>
              </a:rPr>
              <a:t/>
            </a:r>
            <a:br>
              <a:rPr lang="en-US" sz="15200" dirty="0" smtClean="0">
                <a:solidFill>
                  <a:srgbClr val="33CCCC"/>
                </a:solidFill>
                <a:latin typeface="+mj-lt"/>
              </a:rPr>
            </a:br>
            <a:r>
              <a:rPr lang="en-US" sz="15200" dirty="0" smtClean="0">
                <a:solidFill>
                  <a:srgbClr val="33CCCC"/>
                </a:solidFill>
                <a:latin typeface="+mj-lt"/>
              </a:rPr>
              <a:t/>
            </a:r>
            <a:br>
              <a:rPr lang="en-US" sz="15200" dirty="0" smtClean="0">
                <a:solidFill>
                  <a:srgbClr val="33CCCC"/>
                </a:solidFill>
                <a:latin typeface="+mj-lt"/>
              </a:rPr>
            </a:br>
            <a:endParaRPr lang="en-US" sz="15200" dirty="0">
              <a:solidFill>
                <a:srgbClr val="33CCCC"/>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4"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from="(-#ppt_w/2)" to="(#ppt_x)" calcmode="lin" valueType="num">
                                      <p:cBhvr>
                                        <p:cTn id="13" dur="600" fill="hold">
                                          <p:stCondLst>
                                            <p:cond delay="0"/>
                                          </p:stCondLst>
                                        </p:cTn>
                                        <p:tgtEl>
                                          <p:spTgt spid="3">
                                            <p:txEl>
                                              <p:pRg st="0" end="0"/>
                                            </p:txEl>
                                          </p:spTgt>
                                        </p:tgtEl>
                                        <p:attrNameLst>
                                          <p:attrName>ppt_x</p:attrName>
                                        </p:attrNameLst>
                                      </p:cBhvr>
                                    </p:anim>
                                    <p:anim from="0" to="-1.0" calcmode="lin" valueType="num">
                                      <p:cBhvr>
                                        <p:cTn id="14" dur="200" decel="50000" autoRev="1" fill="hold">
                                          <p:stCondLst>
                                            <p:cond delay="600"/>
                                          </p:stCondLst>
                                        </p:cTn>
                                        <p:tgtEl>
                                          <p:spTgt spid="3">
                                            <p:txEl>
                                              <p:pRg st="0" end="0"/>
                                            </p:txEl>
                                          </p:spTgt>
                                        </p:tgtEl>
                                        <p:attrNameLst>
                                          <p:attrName>xshear</p:attrName>
                                        </p:attrNameLst>
                                      </p:cBhvr>
                                    </p:anim>
                                    <p:animScale>
                                      <p:cBhvr>
                                        <p:cTn id="15" dur="200" decel="100000" autoRev="1" fill="hold">
                                          <p:stCondLst>
                                            <p:cond delay="600"/>
                                          </p:stCondLst>
                                        </p:cTn>
                                        <p:tgtEl>
                                          <p:spTgt spid="3">
                                            <p:txEl>
                                              <p:pRg st="0" end="0"/>
                                            </p:txEl>
                                          </p:spTgt>
                                        </p:tgtEl>
                                      </p:cBhvr>
                                      <p:from x="100000" y="100000"/>
                                      <p:to x="80000" y="100000"/>
                                    </p:animScale>
                                    <p:anim by="(#ppt_h/3+#ppt_w*0.1)" calcmode="lin" valueType="num">
                                      <p:cBhvr additive="sum">
                                        <p:cTn id="16" dur="200" decel="100000" autoRev="1" fill="hold">
                                          <p:stCondLst>
                                            <p:cond delay="600"/>
                                          </p:stCondLst>
                                        </p:cTn>
                                        <p:tgtEl>
                                          <p:spTgt spid="3">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ning_Estonia14.jpg"/>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a:xfrm>
            <a:off x="457200" y="228600"/>
            <a:ext cx="8229600" cy="609600"/>
          </a:xfrm>
        </p:spPr>
        <p:txBody>
          <a:bodyPr>
            <a:normAutofit fontScale="90000"/>
          </a:bodyPr>
          <a:lstStyle/>
          <a:p>
            <a:r>
              <a:rPr lang="en-US" dirty="0" smtClean="0">
                <a:latin typeface="Broadway" pitchFamily="82" charset="0"/>
              </a:rPr>
              <a:t>Environmental Effects</a:t>
            </a:r>
            <a:endParaRPr lang="en-US" dirty="0">
              <a:latin typeface="Broadway" pitchFamily="82" charset="0"/>
            </a:endParaRPr>
          </a:p>
        </p:txBody>
      </p:sp>
      <p:sp>
        <p:nvSpPr>
          <p:cNvPr id="3" name="Content Placeholder 2"/>
          <p:cNvSpPr>
            <a:spLocks noGrp="1"/>
          </p:cNvSpPr>
          <p:nvPr>
            <p:ph idx="1"/>
          </p:nvPr>
        </p:nvSpPr>
        <p:spPr>
          <a:xfrm>
            <a:off x="0" y="762000"/>
            <a:ext cx="9144000" cy="6096000"/>
          </a:xfrm>
        </p:spPr>
        <p:txBody>
          <a:bodyPr>
            <a:normAutofit fontScale="25000" lnSpcReduction="20000"/>
          </a:bodyPr>
          <a:lstStyle/>
          <a:p>
            <a:pPr>
              <a:buNone/>
            </a:pPr>
            <a:r>
              <a:rPr lang="en-US" dirty="0" smtClean="0"/>
              <a:t>	</a:t>
            </a:r>
            <a:r>
              <a:rPr lang="en-US" dirty="0" smtClean="0">
                <a:solidFill>
                  <a:srgbClr val="FFFF00"/>
                </a:solidFill>
              </a:rPr>
              <a:t>	</a:t>
            </a:r>
          </a:p>
          <a:p>
            <a:pPr algn="just">
              <a:buNone/>
            </a:pPr>
            <a:r>
              <a:rPr lang="en-US" sz="6000" dirty="0" smtClean="0">
                <a:solidFill>
                  <a:srgbClr val="FFFF00"/>
                </a:solidFill>
              </a:rPr>
              <a:t>		</a:t>
            </a:r>
            <a:r>
              <a:rPr lang="en-US" sz="15200" dirty="0" smtClean="0">
                <a:solidFill>
                  <a:srgbClr val="FFFF00"/>
                </a:solidFill>
                <a:latin typeface="Comic Sans MS" pitchFamily="66" charset="0"/>
              </a:rPr>
              <a:t>Manganese compounds exist naturally in the environment as solids in the soils and small particles in the water. Manganese </a:t>
            </a:r>
            <a:r>
              <a:rPr lang="en-US" sz="15200" dirty="0" smtClean="0">
                <a:solidFill>
                  <a:srgbClr val="FFFF00"/>
                </a:solidFill>
                <a:latin typeface="Comic Sans MS" pitchFamily="66" charset="0"/>
              </a:rPr>
              <a:t>Humans </a:t>
            </a:r>
            <a:r>
              <a:rPr lang="en-US" sz="15200" dirty="0" smtClean="0">
                <a:solidFill>
                  <a:srgbClr val="FFFF00"/>
                </a:solidFill>
                <a:latin typeface="Comic Sans MS" pitchFamily="66" charset="0"/>
              </a:rPr>
              <a:t>enhance manganese concentrations in the air by industrial activities and through burning fossil fuels. Manganese that derives from human sources can also enter surface water, groundwater and sewage water. Through the application of manganese pesticides, manganese will enter soils.</a:t>
            </a:r>
            <a:br>
              <a:rPr lang="en-US" sz="15200" dirty="0" smtClean="0">
                <a:solidFill>
                  <a:srgbClr val="FFFF00"/>
                </a:solidFill>
                <a:latin typeface="Comic Sans MS" pitchFamily="66" charset="0"/>
              </a:rPr>
            </a:br>
            <a:r>
              <a:rPr lang="en-US" sz="12800" dirty="0" smtClean="0">
                <a:solidFill>
                  <a:srgbClr val="FFFF00"/>
                </a:solidFill>
                <a:latin typeface="Comic Sans MS" pitchFamily="66" charset="0"/>
              </a:rPr>
              <a:t>	</a:t>
            </a:r>
            <a:r>
              <a:rPr lang="en-US" sz="12800" dirty="0" smtClean="0">
                <a:solidFill>
                  <a:srgbClr val="FFFF00"/>
                </a:solidFill>
              </a:rPr>
              <a:t/>
            </a:r>
            <a:br>
              <a:rPr lang="en-US" sz="12800" dirty="0" smtClean="0">
                <a:solidFill>
                  <a:srgbClr val="FFFF00"/>
                </a:solidFill>
              </a:rPr>
            </a:br>
            <a:endParaRPr lang="en-US" sz="128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9"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9"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2"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hosphate%20mining%202.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8229600" cy="715962"/>
          </a:xfrm>
        </p:spPr>
        <p:txBody>
          <a:bodyPr>
            <a:normAutofit fontScale="90000"/>
          </a:bodyPr>
          <a:lstStyle/>
          <a:p>
            <a:r>
              <a:rPr lang="en-US" dirty="0" smtClean="0">
                <a:solidFill>
                  <a:schemeClr val="bg1"/>
                </a:solidFill>
                <a:latin typeface="Broadway" pitchFamily="82" charset="0"/>
              </a:rPr>
              <a:t>Company B- Phosphate</a:t>
            </a:r>
            <a:endParaRPr lang="en-US" dirty="0">
              <a:solidFill>
                <a:schemeClr val="bg1"/>
              </a:solidFill>
              <a:latin typeface="Broadway" pitchFamily="82" charset="0"/>
            </a:endParaRPr>
          </a:p>
        </p:txBody>
      </p:sp>
      <p:sp>
        <p:nvSpPr>
          <p:cNvPr id="3" name="Content Placeholder 2"/>
          <p:cNvSpPr>
            <a:spLocks noGrp="1"/>
          </p:cNvSpPr>
          <p:nvPr>
            <p:ph idx="1"/>
          </p:nvPr>
        </p:nvSpPr>
        <p:spPr>
          <a:xfrm>
            <a:off x="0" y="1143000"/>
            <a:ext cx="9144000" cy="5715000"/>
          </a:xfrm>
        </p:spPr>
        <p:txBody>
          <a:bodyPr>
            <a:normAutofit fontScale="92500" lnSpcReduction="20000"/>
          </a:bodyPr>
          <a:lstStyle/>
          <a:p>
            <a:pPr algn="just">
              <a:buNone/>
            </a:pPr>
            <a:r>
              <a:rPr lang="en-US" dirty="0" smtClean="0"/>
              <a:t>		</a:t>
            </a:r>
            <a:r>
              <a:rPr lang="en-US" sz="4500" dirty="0" smtClean="0">
                <a:solidFill>
                  <a:schemeClr val="bg1"/>
                </a:solidFill>
                <a:latin typeface="Candara" pitchFamily="34" charset="0"/>
              </a:rPr>
              <a:t>A </a:t>
            </a:r>
            <a:r>
              <a:rPr lang="en-US" sz="4500" b="1" dirty="0" smtClean="0">
                <a:solidFill>
                  <a:schemeClr val="bg1"/>
                </a:solidFill>
                <a:latin typeface="Candara" pitchFamily="34" charset="0"/>
              </a:rPr>
              <a:t>phosphate</a:t>
            </a:r>
            <a:r>
              <a:rPr lang="en-US" sz="4500" dirty="0" smtClean="0">
                <a:solidFill>
                  <a:schemeClr val="bg1"/>
                </a:solidFill>
                <a:latin typeface="Candara" pitchFamily="34" charset="0"/>
              </a:rPr>
              <a:t>, an inorganic chemical, is a salt of phosphoric acid. In organic chemistry, a phosphate, or organophosphate, is an ester of phosphoric acid. Organic phosphates are important in biochemistry and biogeochemistry or ecology. Inorganic phosphates are mined to obtain phosphorus for use in agriculture and industry. </a:t>
            </a:r>
            <a:endParaRPr lang="en-US" sz="4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0" presetClass="entr" presetSubtype="0" de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471</TotalTime>
  <Words>232</Words>
  <Application>Microsoft Office PowerPoint</Application>
  <PresentationFormat>On-screen Show (4:3)</PresentationFormat>
  <Paragraphs>72</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EARTH SCIENCE</vt:lpstr>
      <vt:lpstr>Tasks</vt:lpstr>
      <vt:lpstr>Situation</vt:lpstr>
      <vt:lpstr>Slide 4</vt:lpstr>
      <vt:lpstr>Company A- Manganese</vt:lpstr>
      <vt:lpstr>Slide 6</vt:lpstr>
      <vt:lpstr>Health Effects</vt:lpstr>
      <vt:lpstr>Environmental Effects</vt:lpstr>
      <vt:lpstr>Company B- Phosphate</vt:lpstr>
      <vt:lpstr>Cost of Mining</vt:lpstr>
      <vt:lpstr>Health Effects</vt:lpstr>
      <vt:lpstr>Environmental Effects</vt:lpstr>
      <vt:lpstr>Company C- Coal </vt:lpstr>
      <vt:lpstr>Cost of Mining</vt:lpstr>
      <vt:lpstr>Health Effects</vt:lpstr>
      <vt:lpstr>Environmental Effects</vt:lpstr>
      <vt:lpstr>Additional Info: Coal and Charcoal</vt:lpstr>
      <vt:lpstr>Our CHOICE:</vt:lpstr>
      <vt:lpstr>Sources of Information</vt:lpstr>
      <vt:lpstr>   BYE!</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EARTH SCIENCE</dc:title>
  <dc:creator>jnicolailim</dc:creator>
  <cp:lastModifiedBy>jnicolailim</cp:lastModifiedBy>
  <cp:revision>70</cp:revision>
  <dcterms:created xsi:type="dcterms:W3CDTF">2010-07-03T19:40:30Z</dcterms:created>
  <dcterms:modified xsi:type="dcterms:W3CDTF">2010-07-09T20:19:16Z</dcterms:modified>
</cp:coreProperties>
</file>